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nton" pitchFamily="2" charset="0"/>
      <p:regular r:id="rId13"/>
    </p:embeddedFont>
    <p:embeddedFont>
      <p:font typeface="Fira Sans" panose="020B05030500000200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468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14401"/>
            <a:ext cx="7556421" cy="2457687"/>
          </a:xfrm>
          <a:prstGeom prst="rect">
            <a:avLst/>
          </a:prstGeom>
          <a:noFill/>
          <a:ln/>
        </p:spPr>
        <p:txBody>
          <a:bodyPr wrap="squar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AI-Powered Digital Twin Cloning for Reel Recommendation Using K-Means Clustering</a:t>
            </a:r>
            <a:endParaRPr lang="en-US" sz="4450" dirty="0"/>
          </a:p>
        </p:txBody>
      </p:sp>
      <p:sp>
        <p:nvSpPr>
          <p:cNvPr id="4" name="Text 1"/>
          <p:cNvSpPr/>
          <p:nvPr/>
        </p:nvSpPr>
        <p:spPr>
          <a:xfrm>
            <a:off x="7315200" y="3372088"/>
            <a:ext cx="5274527" cy="2348488"/>
          </a:xfrm>
          <a:prstGeom prst="rect">
            <a:avLst/>
          </a:prstGeom>
          <a:noFill/>
          <a:ln/>
        </p:spPr>
        <p:txBody>
          <a:bodyPr wrap="none" lIns="0" tIns="0" rIns="0" bIns="0" rtlCol="0" anchor="t"/>
          <a:lstStyle/>
          <a:p>
            <a:pPr marL="0" indent="0" algn="l">
              <a:lnSpc>
                <a:spcPts val="2850"/>
              </a:lnSpc>
              <a:buNone/>
            </a:pPr>
            <a:r>
              <a:rPr lang="en-US" b="1" dirty="0">
                <a:solidFill>
                  <a:srgbClr val="E0D6DE"/>
                </a:solidFill>
                <a:latin typeface="Fira Sans" pitchFamily="34" charset="0"/>
                <a:ea typeface="Fira Sans" pitchFamily="34" charset="-122"/>
                <a:cs typeface="Fira Sans" pitchFamily="34" charset="-120"/>
              </a:rPr>
              <a:t>Presented by </a:t>
            </a:r>
            <a:r>
              <a:rPr lang="en-US" sz="1750" b="1" dirty="0">
                <a:solidFill>
                  <a:srgbClr val="E0D6DE"/>
                </a:solidFill>
                <a:latin typeface="Fira Sans" pitchFamily="34" charset="0"/>
                <a:ea typeface="Fira Sans" pitchFamily="34" charset="-122"/>
                <a:cs typeface="Fira Sans" pitchFamily="34" charset="-120"/>
              </a:rPr>
              <a:t>: </a:t>
            </a:r>
            <a:r>
              <a:rPr lang="en-US" sz="1750" dirty="0">
                <a:solidFill>
                  <a:srgbClr val="E0D6DE"/>
                </a:solidFill>
                <a:latin typeface="Fira Sans" pitchFamily="34" charset="0"/>
                <a:ea typeface="Fira Sans" pitchFamily="34" charset="-122"/>
                <a:cs typeface="Fira Sans" pitchFamily="34" charset="-120"/>
              </a:rPr>
              <a:t> M. Karthikeya (Team Leader)</a:t>
            </a:r>
            <a:br>
              <a:rPr lang="en-US" sz="1750" dirty="0">
                <a:solidFill>
                  <a:srgbClr val="E0D6DE"/>
                </a:solidFill>
                <a:latin typeface="Fira Sans" pitchFamily="34" charset="0"/>
                <a:ea typeface="Fira Sans" pitchFamily="34" charset="-122"/>
                <a:cs typeface="Fira Sans" pitchFamily="34" charset="-120"/>
              </a:rPr>
            </a:br>
            <a:r>
              <a:rPr lang="en-US" sz="1750" dirty="0">
                <a:solidFill>
                  <a:srgbClr val="E0D6DE"/>
                </a:solidFill>
                <a:latin typeface="Fira Sans" pitchFamily="34" charset="0"/>
                <a:ea typeface="Fira Sans" pitchFamily="34" charset="-122"/>
                <a:cs typeface="Fira Sans" pitchFamily="34" charset="-120"/>
              </a:rPr>
              <a:t>                             P. Sameera</a:t>
            </a:r>
          </a:p>
          <a:p>
            <a:pPr marL="0" indent="0" algn="l">
              <a:lnSpc>
                <a:spcPts val="2850"/>
              </a:lnSpc>
              <a:buNone/>
            </a:pPr>
            <a:r>
              <a:rPr lang="en-US" sz="1750" dirty="0">
                <a:solidFill>
                  <a:srgbClr val="E0D6DE"/>
                </a:solidFill>
                <a:latin typeface="Fira Sans" pitchFamily="34" charset="0"/>
              </a:rPr>
              <a:t>                             G. Deva</a:t>
            </a:r>
          </a:p>
          <a:p>
            <a:pPr marL="0" indent="0" algn="l">
              <a:lnSpc>
                <a:spcPts val="2850"/>
              </a:lnSpc>
              <a:buNone/>
            </a:pPr>
            <a:r>
              <a:rPr lang="en-US" sz="1750" dirty="0">
                <a:solidFill>
                  <a:srgbClr val="E0D6DE"/>
                </a:solidFill>
                <a:latin typeface="Fira Sans" pitchFamily="34" charset="0"/>
              </a:rPr>
              <a:t>                             G. Ramya Sri</a:t>
            </a:r>
          </a:p>
          <a:p>
            <a:pPr marL="0" indent="0" algn="l">
              <a:lnSpc>
                <a:spcPts val="2850"/>
              </a:lnSpc>
              <a:buNone/>
            </a:pPr>
            <a:r>
              <a:rPr lang="en-US" sz="1750" dirty="0">
                <a:solidFill>
                  <a:srgbClr val="E0D6DE"/>
                </a:solidFill>
                <a:latin typeface="Fira Sans" pitchFamily="34" charset="0"/>
              </a:rPr>
              <a:t>                             A. Rajesh</a:t>
            </a:r>
          </a:p>
          <a:p>
            <a:pPr marL="0" indent="0" algn="l">
              <a:lnSpc>
                <a:spcPts val="2850"/>
              </a:lnSpc>
              <a:buNone/>
            </a:pPr>
            <a:r>
              <a:rPr lang="en-US" sz="1750" dirty="0">
                <a:solidFill>
                  <a:srgbClr val="E0D6DE"/>
                </a:solidFill>
                <a:latin typeface="Fira Sans" pitchFamily="34" charset="0"/>
              </a:rPr>
              <a:t>                             K. Tanuja Sri</a:t>
            </a:r>
          </a:p>
        </p:txBody>
      </p:sp>
      <p:sp>
        <p:nvSpPr>
          <p:cNvPr id="5" name="Text 2"/>
          <p:cNvSpPr/>
          <p:nvPr/>
        </p:nvSpPr>
        <p:spPr>
          <a:xfrm>
            <a:off x="6280190" y="6055113"/>
            <a:ext cx="7556421" cy="43489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BCA – Final Year | Mobile Application Development &amp; Machine Learning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3034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Thank You</a:t>
            </a:r>
            <a:endParaRPr lang="en-US" sz="4450" dirty="0"/>
          </a:p>
        </p:txBody>
      </p:sp>
      <p:sp>
        <p:nvSpPr>
          <p:cNvPr id="4" name="Shape 1"/>
          <p:cNvSpPr/>
          <p:nvPr/>
        </p:nvSpPr>
        <p:spPr>
          <a:xfrm>
            <a:off x="793790" y="1879283"/>
            <a:ext cx="2367558" cy="4201597"/>
          </a:xfrm>
          <a:prstGeom prst="roundRect">
            <a:avLst>
              <a:gd name="adj" fmla="val 1437"/>
            </a:avLst>
          </a:prstGeom>
          <a:solidFill>
            <a:srgbClr val="3E3E3E"/>
          </a:solidFill>
          <a:ln/>
        </p:spPr>
      </p:sp>
      <p:sp>
        <p:nvSpPr>
          <p:cNvPr id="5" name="Text 2"/>
          <p:cNvSpPr/>
          <p:nvPr/>
        </p:nvSpPr>
        <p:spPr>
          <a:xfrm>
            <a:off x="1020604" y="2106097"/>
            <a:ext cx="191393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Project Success</a:t>
            </a:r>
            <a:endParaRPr lang="en-US" sz="2200" dirty="0"/>
          </a:p>
        </p:txBody>
      </p:sp>
      <p:sp>
        <p:nvSpPr>
          <p:cNvPr id="6" name="Text 3"/>
          <p:cNvSpPr/>
          <p:nvPr/>
        </p:nvSpPr>
        <p:spPr>
          <a:xfrm>
            <a:off x="1020604" y="2596515"/>
            <a:ext cx="1913930" cy="254031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Successfully built AI-based recommendation system using Digital Twin Cloning + K-Means Clustering</a:t>
            </a:r>
            <a:endParaRPr lang="en-US" sz="1750" dirty="0"/>
          </a:p>
        </p:txBody>
      </p:sp>
      <p:sp>
        <p:nvSpPr>
          <p:cNvPr id="7" name="Shape 4"/>
          <p:cNvSpPr/>
          <p:nvPr/>
        </p:nvSpPr>
        <p:spPr>
          <a:xfrm>
            <a:off x="3388162" y="1879283"/>
            <a:ext cx="2367558" cy="4201597"/>
          </a:xfrm>
          <a:prstGeom prst="roundRect">
            <a:avLst>
              <a:gd name="adj" fmla="val 1437"/>
            </a:avLst>
          </a:prstGeom>
          <a:solidFill>
            <a:srgbClr val="3E3E3E"/>
          </a:solidFill>
          <a:ln/>
        </p:spPr>
      </p:sp>
      <p:sp>
        <p:nvSpPr>
          <p:cNvPr id="8" name="Text 5"/>
          <p:cNvSpPr/>
          <p:nvPr/>
        </p:nvSpPr>
        <p:spPr>
          <a:xfrm>
            <a:off x="3614976" y="2106097"/>
            <a:ext cx="1913930"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Key Achievement</a:t>
            </a:r>
            <a:endParaRPr lang="en-US" sz="2200" dirty="0"/>
          </a:p>
        </p:txBody>
      </p:sp>
      <p:sp>
        <p:nvSpPr>
          <p:cNvPr id="9" name="Text 6"/>
          <p:cNvSpPr/>
          <p:nvPr/>
        </p:nvSpPr>
        <p:spPr>
          <a:xfrm>
            <a:off x="3614976" y="2950845"/>
            <a:ext cx="1913930" cy="290322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Created meaningful behavioral clusters that mimic real Instagram/TikTok recommendation systems</a:t>
            </a:r>
            <a:endParaRPr lang="en-US" sz="1750" dirty="0"/>
          </a:p>
        </p:txBody>
      </p:sp>
      <p:sp>
        <p:nvSpPr>
          <p:cNvPr id="10" name="Shape 7"/>
          <p:cNvSpPr/>
          <p:nvPr/>
        </p:nvSpPr>
        <p:spPr>
          <a:xfrm>
            <a:off x="5982533" y="1879283"/>
            <a:ext cx="2367558" cy="4201597"/>
          </a:xfrm>
          <a:prstGeom prst="roundRect">
            <a:avLst>
              <a:gd name="adj" fmla="val 1437"/>
            </a:avLst>
          </a:prstGeom>
          <a:solidFill>
            <a:srgbClr val="3E3E3E"/>
          </a:solidFill>
          <a:ln/>
        </p:spPr>
      </p:sp>
      <p:sp>
        <p:nvSpPr>
          <p:cNvPr id="11" name="Text 8"/>
          <p:cNvSpPr/>
          <p:nvPr/>
        </p:nvSpPr>
        <p:spPr>
          <a:xfrm>
            <a:off x="6209348" y="2106097"/>
            <a:ext cx="191393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Future Scope</a:t>
            </a:r>
            <a:endParaRPr lang="en-US" sz="2200" dirty="0"/>
          </a:p>
        </p:txBody>
      </p:sp>
      <p:sp>
        <p:nvSpPr>
          <p:cNvPr id="12" name="Text 9"/>
          <p:cNvSpPr/>
          <p:nvPr/>
        </p:nvSpPr>
        <p:spPr>
          <a:xfrm>
            <a:off x="6209348" y="2596515"/>
            <a:ext cx="1913930" cy="254031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Deep learning models, audio emotion analysis, real-time adaptive clustering, and expanded deployment</a:t>
            </a:r>
            <a:endParaRPr lang="en-US" sz="1750" dirty="0"/>
          </a:p>
        </p:txBody>
      </p:sp>
      <p:sp>
        <p:nvSpPr>
          <p:cNvPr id="13" name="Text 10"/>
          <p:cNvSpPr/>
          <p:nvPr/>
        </p:nvSpPr>
        <p:spPr>
          <a:xfrm>
            <a:off x="793790" y="6421041"/>
            <a:ext cx="7556421" cy="978218"/>
          </a:xfrm>
          <a:prstGeom prst="rect">
            <a:avLst/>
          </a:prstGeom>
          <a:noFill/>
          <a:ln/>
        </p:spPr>
        <p:txBody>
          <a:bodyPr wrap="none" lIns="0" tIns="0" rIns="0" bIns="0" rtlCol="0" anchor="t"/>
          <a:lstStyle/>
          <a:p>
            <a:pPr marL="0" indent="0" algn="l">
              <a:lnSpc>
                <a:spcPts val="7700"/>
              </a:lnSpc>
              <a:buNone/>
            </a:pPr>
            <a:r>
              <a:rPr lang="en-US" sz="6150" dirty="0">
                <a:solidFill>
                  <a:srgbClr val="FA95AF"/>
                </a:solidFill>
                <a:latin typeface="Anton" pitchFamily="34" charset="0"/>
                <a:ea typeface="Anton" pitchFamily="34" charset="-122"/>
                <a:cs typeface="Anton" pitchFamily="34" charset="-120"/>
              </a:rPr>
              <a:t>Any Questions?</a:t>
            </a:r>
            <a:endParaRPr lang="en-US" sz="6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1706999" y="487799"/>
            <a:ext cx="1446133" cy="275868"/>
          </a:xfrm>
          <a:prstGeom prst="roundRect">
            <a:avLst>
              <a:gd name="adj" fmla="val 7071"/>
            </a:avLst>
          </a:prstGeom>
          <a:solidFill>
            <a:srgbClr val="490315"/>
          </a:solidFill>
          <a:ln/>
        </p:spPr>
      </p:sp>
      <p:sp>
        <p:nvSpPr>
          <p:cNvPr id="3" name="Text 1"/>
          <p:cNvSpPr/>
          <p:nvPr/>
        </p:nvSpPr>
        <p:spPr>
          <a:xfrm>
            <a:off x="1804511" y="536496"/>
            <a:ext cx="1251109" cy="178475"/>
          </a:xfrm>
          <a:prstGeom prst="rect">
            <a:avLst/>
          </a:prstGeom>
          <a:noFill/>
          <a:ln/>
        </p:spPr>
        <p:txBody>
          <a:bodyPr wrap="none" lIns="0" tIns="0" rIns="0" bIns="0" rtlCol="0" anchor="t"/>
          <a:lstStyle/>
          <a:p>
            <a:pPr marL="0" indent="0" algn="l">
              <a:lnSpc>
                <a:spcPts val="1400"/>
              </a:lnSpc>
              <a:buNone/>
            </a:pPr>
            <a:r>
              <a:rPr lang="en-US" sz="1000" dirty="0">
                <a:solidFill>
                  <a:srgbClr val="E0D6DE"/>
                </a:solidFill>
                <a:latin typeface="Fira Sans" pitchFamily="34" charset="0"/>
                <a:ea typeface="Fira Sans" pitchFamily="34" charset="-122"/>
                <a:cs typeface="Fira Sans" pitchFamily="34" charset="-120"/>
              </a:rPr>
              <a:t>PROBLEM STATEMENT</a:t>
            </a:r>
            <a:endParaRPr lang="en-US" sz="1000" dirty="0"/>
          </a:p>
        </p:txBody>
      </p:sp>
      <p:sp>
        <p:nvSpPr>
          <p:cNvPr id="4" name="Text 2"/>
          <p:cNvSpPr/>
          <p:nvPr/>
        </p:nvSpPr>
        <p:spPr>
          <a:xfrm>
            <a:off x="1706999" y="810220"/>
            <a:ext cx="4860131" cy="507921"/>
          </a:xfrm>
          <a:prstGeom prst="rect">
            <a:avLst/>
          </a:prstGeom>
          <a:noFill/>
          <a:ln/>
        </p:spPr>
        <p:txBody>
          <a:bodyPr wrap="none" lIns="0" tIns="0" rIns="0" bIns="0" rtlCol="0" anchor="t"/>
          <a:lstStyle/>
          <a:p>
            <a:pPr marL="0" indent="0" algn="l">
              <a:lnSpc>
                <a:spcPts val="3950"/>
              </a:lnSpc>
              <a:buNone/>
            </a:pPr>
            <a:r>
              <a:rPr lang="en-US" sz="3150" dirty="0">
                <a:solidFill>
                  <a:srgbClr val="FA95AF"/>
                </a:solidFill>
                <a:latin typeface="Anton" pitchFamily="34" charset="0"/>
                <a:ea typeface="Anton" pitchFamily="34" charset="-122"/>
                <a:cs typeface="Anton" pitchFamily="34" charset="-120"/>
              </a:rPr>
              <a:t>The Personalization Challenge</a:t>
            </a:r>
            <a:endParaRPr lang="en-US" sz="3150" dirty="0"/>
          </a:p>
        </p:txBody>
      </p:sp>
      <p:pic>
        <p:nvPicPr>
          <p:cNvPr id="5" name="Image 0" descr="preencoded.png"/>
          <p:cNvPicPr>
            <a:picLocks noChangeAspect="1"/>
          </p:cNvPicPr>
          <p:nvPr/>
        </p:nvPicPr>
        <p:blipFill>
          <a:blip r:embed="rId3"/>
          <a:stretch>
            <a:fillRect/>
          </a:stretch>
        </p:blipFill>
        <p:spPr>
          <a:xfrm>
            <a:off x="1706999" y="1623774"/>
            <a:ext cx="5409843" cy="5409843"/>
          </a:xfrm>
          <a:prstGeom prst="rect">
            <a:avLst/>
          </a:prstGeom>
        </p:spPr>
      </p:pic>
      <p:sp>
        <p:nvSpPr>
          <p:cNvPr id="6" name="Text 3"/>
          <p:cNvSpPr/>
          <p:nvPr/>
        </p:nvSpPr>
        <p:spPr>
          <a:xfrm>
            <a:off x="7520940" y="1609249"/>
            <a:ext cx="2031921" cy="253960"/>
          </a:xfrm>
          <a:prstGeom prst="rect">
            <a:avLst/>
          </a:prstGeom>
          <a:noFill/>
          <a:ln/>
        </p:spPr>
        <p:txBody>
          <a:bodyPr wrap="none" lIns="0" tIns="0" rIns="0" bIns="0" rtlCol="0" anchor="t"/>
          <a:lstStyle/>
          <a:p>
            <a:pPr marL="0" indent="0" algn="l">
              <a:lnSpc>
                <a:spcPts val="1950"/>
              </a:lnSpc>
              <a:buNone/>
            </a:pPr>
            <a:r>
              <a:rPr lang="en-US" sz="1550" dirty="0">
                <a:solidFill>
                  <a:srgbClr val="FA95AF"/>
                </a:solidFill>
                <a:latin typeface="Anton" pitchFamily="34" charset="0"/>
                <a:ea typeface="Anton" pitchFamily="34" charset="-122"/>
                <a:cs typeface="Anton" pitchFamily="34" charset="-120"/>
              </a:rPr>
              <a:t>Current Limitations</a:t>
            </a:r>
            <a:endParaRPr lang="en-US" sz="1550" dirty="0"/>
          </a:p>
        </p:txBody>
      </p:sp>
      <p:sp>
        <p:nvSpPr>
          <p:cNvPr id="7" name="Text 4"/>
          <p:cNvSpPr/>
          <p:nvPr/>
        </p:nvSpPr>
        <p:spPr>
          <a:xfrm>
            <a:off x="7520940" y="1979652"/>
            <a:ext cx="5409843" cy="892492"/>
          </a:xfrm>
          <a:prstGeom prst="rect">
            <a:avLst/>
          </a:prstGeom>
          <a:noFill/>
          <a:ln/>
        </p:spPr>
        <p:txBody>
          <a:bodyPr wrap="square" lIns="0" tIns="0" rIns="0" bIns="0" rtlCol="0" anchor="t"/>
          <a:lstStyle/>
          <a:p>
            <a:pPr marL="0" indent="0" algn="l">
              <a:lnSpc>
                <a:spcPts val="1750"/>
              </a:lnSpc>
              <a:buNone/>
            </a:pPr>
            <a:r>
              <a:rPr lang="en-US" sz="1250" dirty="0">
                <a:solidFill>
                  <a:srgbClr val="E0D6DE"/>
                </a:solidFill>
                <a:latin typeface="Fira Sans" pitchFamily="34" charset="0"/>
                <a:ea typeface="Fira Sans" pitchFamily="34" charset="-122"/>
                <a:cs typeface="Fira Sans" pitchFamily="34" charset="-120"/>
              </a:rPr>
              <a:t>Modern short-video platforms like Reels, TikTok, and YouTube Shorts struggle with true personalization. Most systems rely on simple interest matching and basic category filters, failing to capture the nuances of user behavior.</a:t>
            </a:r>
            <a:endParaRPr lang="en-US" sz="1250" dirty="0"/>
          </a:p>
        </p:txBody>
      </p:sp>
      <p:sp>
        <p:nvSpPr>
          <p:cNvPr id="8" name="Text 5"/>
          <p:cNvSpPr/>
          <p:nvPr/>
        </p:nvSpPr>
        <p:spPr>
          <a:xfrm>
            <a:off x="7520940" y="2976920"/>
            <a:ext cx="5409843" cy="892957"/>
          </a:xfrm>
          <a:prstGeom prst="rect">
            <a:avLst/>
          </a:prstGeom>
          <a:noFill/>
          <a:ln/>
        </p:spPr>
        <p:txBody>
          <a:bodyPr wrap="square" lIns="0" tIns="0" rIns="0" bIns="0" rtlCol="0" anchor="t"/>
          <a:lstStyle/>
          <a:p>
            <a:pPr marL="342900" indent="-342900" algn="l">
              <a:lnSpc>
                <a:spcPts val="1750"/>
              </a:lnSpc>
              <a:buSzPct val="100000"/>
              <a:buChar char="•"/>
            </a:pPr>
            <a:r>
              <a:rPr lang="en-US" sz="1250" dirty="0">
                <a:solidFill>
                  <a:srgbClr val="E0D6DE"/>
                </a:solidFill>
                <a:latin typeface="Fira Sans" pitchFamily="34" charset="0"/>
                <a:ea typeface="Fira Sans" pitchFamily="34" charset="-122"/>
                <a:cs typeface="Fira Sans" pitchFamily="34" charset="-120"/>
              </a:rPr>
              <a:t>Shallow behavior understanding</a:t>
            </a:r>
            <a:endParaRPr lang="en-US" sz="1250" dirty="0"/>
          </a:p>
          <a:p>
            <a:pPr marL="342900" indent="-342900" algn="l">
              <a:lnSpc>
                <a:spcPts val="1750"/>
              </a:lnSpc>
              <a:buSzPct val="100000"/>
              <a:buChar char="•"/>
            </a:pPr>
            <a:r>
              <a:rPr lang="en-US" sz="1250" dirty="0">
                <a:solidFill>
                  <a:srgbClr val="E0D6DE"/>
                </a:solidFill>
                <a:latin typeface="Fira Sans" pitchFamily="34" charset="0"/>
                <a:ea typeface="Fira Sans" pitchFamily="34" charset="-122"/>
                <a:cs typeface="Fira Sans" pitchFamily="34" charset="-120"/>
              </a:rPr>
              <a:t>Poor new user experience</a:t>
            </a:r>
            <a:endParaRPr lang="en-US" sz="1250" dirty="0"/>
          </a:p>
          <a:p>
            <a:pPr marL="342900" indent="-342900" algn="l">
              <a:lnSpc>
                <a:spcPts val="1750"/>
              </a:lnSpc>
              <a:buSzPct val="100000"/>
              <a:buChar char="•"/>
            </a:pPr>
            <a:r>
              <a:rPr lang="en-US" sz="1250" dirty="0">
                <a:solidFill>
                  <a:srgbClr val="E0D6DE"/>
                </a:solidFill>
                <a:latin typeface="Fira Sans" pitchFamily="34" charset="0"/>
                <a:ea typeface="Fira Sans" pitchFamily="34" charset="-122"/>
                <a:cs typeface="Fira Sans" pitchFamily="34" charset="-120"/>
              </a:rPr>
              <a:t>Ignores scroll patterns and watch time</a:t>
            </a:r>
            <a:endParaRPr lang="en-US" sz="1250" dirty="0"/>
          </a:p>
          <a:p>
            <a:pPr marL="342900" indent="-342900" algn="l">
              <a:lnSpc>
                <a:spcPts val="1750"/>
              </a:lnSpc>
              <a:buSzPct val="100000"/>
              <a:buChar char="•"/>
            </a:pPr>
            <a:r>
              <a:rPr lang="en-US" sz="1250" dirty="0">
                <a:solidFill>
                  <a:srgbClr val="E0D6DE"/>
                </a:solidFill>
                <a:latin typeface="Fira Sans" pitchFamily="34" charset="0"/>
                <a:ea typeface="Fira Sans" pitchFamily="34" charset="-122"/>
                <a:cs typeface="Fira Sans" pitchFamily="34" charset="-120"/>
              </a:rPr>
              <a:t>Repetitive, irrelevant recommendations</a:t>
            </a:r>
            <a:endParaRPr lang="en-US" sz="1250" dirty="0"/>
          </a:p>
        </p:txBody>
      </p:sp>
      <p:sp>
        <p:nvSpPr>
          <p:cNvPr id="9" name="Text 6"/>
          <p:cNvSpPr/>
          <p:nvPr/>
        </p:nvSpPr>
        <p:spPr>
          <a:xfrm>
            <a:off x="1706999" y="7173861"/>
            <a:ext cx="11216283" cy="446246"/>
          </a:xfrm>
          <a:prstGeom prst="rect">
            <a:avLst/>
          </a:prstGeom>
          <a:noFill/>
          <a:ln/>
        </p:spPr>
        <p:txBody>
          <a:bodyPr wrap="square" lIns="0" tIns="0" rIns="0" bIns="0" rtlCol="0" anchor="t"/>
          <a:lstStyle/>
          <a:p>
            <a:pPr marL="0" indent="0" algn="l">
              <a:lnSpc>
                <a:spcPts val="1750"/>
              </a:lnSpc>
              <a:buNone/>
            </a:pPr>
            <a:r>
              <a:rPr lang="en-US" sz="1250" b="1" dirty="0">
                <a:solidFill>
                  <a:srgbClr val="E0D6DE"/>
                </a:solidFill>
                <a:latin typeface="Fira Sans" pitchFamily="34" charset="0"/>
                <a:ea typeface="Fira Sans" pitchFamily="34" charset="-122"/>
                <a:cs typeface="Fira Sans" pitchFamily="34" charset="-120"/>
              </a:rPr>
              <a:t>Our Goal:</a:t>
            </a:r>
            <a:r>
              <a:rPr lang="en-US" sz="1250" dirty="0">
                <a:solidFill>
                  <a:srgbClr val="E0D6DE"/>
                </a:solidFill>
                <a:latin typeface="Fira Sans" pitchFamily="34" charset="0"/>
                <a:ea typeface="Fira Sans" pitchFamily="34" charset="-122"/>
                <a:cs typeface="Fira Sans" pitchFamily="34" charset="-120"/>
              </a:rPr>
              <a:t> Build a system that analyzes complete user behavior, creates a digital behavioral twin, and uses K-Means clustering to deliver accurate, personalized reel recommendations.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7286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Why This Matters</a:t>
            </a:r>
            <a:endParaRPr lang="en-US" sz="4450" dirty="0"/>
          </a:p>
        </p:txBody>
      </p:sp>
      <p:sp>
        <p:nvSpPr>
          <p:cNvPr id="3" name="Shape 1"/>
          <p:cNvSpPr/>
          <p:nvPr/>
        </p:nvSpPr>
        <p:spPr>
          <a:xfrm>
            <a:off x="793790" y="3135273"/>
            <a:ext cx="3090505" cy="3121462"/>
          </a:xfrm>
          <a:prstGeom prst="roundRect">
            <a:avLst>
              <a:gd name="adj" fmla="val 1101"/>
            </a:avLst>
          </a:prstGeom>
          <a:solidFill>
            <a:srgbClr val="3E3E3E"/>
          </a:solidFill>
          <a:ln/>
        </p:spPr>
      </p:sp>
      <p:sp>
        <p:nvSpPr>
          <p:cNvPr id="4" name="Text 2"/>
          <p:cNvSpPr/>
          <p:nvPr/>
        </p:nvSpPr>
        <p:spPr>
          <a:xfrm>
            <a:off x="1020604" y="3362087"/>
            <a:ext cx="263687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User Fatigue</a:t>
            </a:r>
            <a:endParaRPr lang="en-US" sz="2200" dirty="0"/>
          </a:p>
        </p:txBody>
      </p:sp>
      <p:sp>
        <p:nvSpPr>
          <p:cNvPr id="5" name="Text 3"/>
          <p:cNvSpPr/>
          <p:nvPr/>
        </p:nvSpPr>
        <p:spPr>
          <a:xfrm>
            <a:off x="1020604" y="3852505"/>
            <a:ext cx="2636877" cy="217741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Repetitive recommendations drive users away from platforms, causing content fatigue and decreased satisfaction.</a:t>
            </a:r>
            <a:endParaRPr lang="en-US" sz="1750" dirty="0"/>
          </a:p>
        </p:txBody>
      </p:sp>
      <p:sp>
        <p:nvSpPr>
          <p:cNvPr id="6" name="Shape 4"/>
          <p:cNvSpPr/>
          <p:nvPr/>
        </p:nvSpPr>
        <p:spPr>
          <a:xfrm>
            <a:off x="4111109" y="3135273"/>
            <a:ext cx="3090624" cy="3121462"/>
          </a:xfrm>
          <a:prstGeom prst="roundRect">
            <a:avLst>
              <a:gd name="adj" fmla="val 1101"/>
            </a:avLst>
          </a:prstGeom>
          <a:solidFill>
            <a:srgbClr val="3E3E3E"/>
          </a:solidFill>
          <a:ln/>
        </p:spPr>
      </p:sp>
      <p:sp>
        <p:nvSpPr>
          <p:cNvPr id="7" name="Text 5"/>
          <p:cNvSpPr/>
          <p:nvPr/>
        </p:nvSpPr>
        <p:spPr>
          <a:xfrm>
            <a:off x="4337923" y="3362087"/>
            <a:ext cx="2636996"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Lost Engagement</a:t>
            </a:r>
            <a:endParaRPr lang="en-US" sz="2200" dirty="0"/>
          </a:p>
        </p:txBody>
      </p:sp>
      <p:sp>
        <p:nvSpPr>
          <p:cNvPr id="8" name="Text 6"/>
          <p:cNvSpPr/>
          <p:nvPr/>
        </p:nvSpPr>
        <p:spPr>
          <a:xfrm>
            <a:off x="4337923" y="3852505"/>
            <a:ext cx="2636996"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Irrelevant content equals reduced watch time, which directly impacts platform revenue and growth.</a:t>
            </a:r>
            <a:endParaRPr lang="en-US" sz="1750" dirty="0"/>
          </a:p>
        </p:txBody>
      </p:sp>
      <p:sp>
        <p:nvSpPr>
          <p:cNvPr id="9" name="Shape 7"/>
          <p:cNvSpPr/>
          <p:nvPr/>
        </p:nvSpPr>
        <p:spPr>
          <a:xfrm>
            <a:off x="7428548" y="3135273"/>
            <a:ext cx="3090624" cy="3121462"/>
          </a:xfrm>
          <a:prstGeom prst="roundRect">
            <a:avLst>
              <a:gd name="adj" fmla="val 1101"/>
            </a:avLst>
          </a:prstGeom>
          <a:solidFill>
            <a:srgbClr val="3E3E3E"/>
          </a:solidFill>
          <a:ln/>
        </p:spPr>
      </p:sp>
      <p:sp>
        <p:nvSpPr>
          <p:cNvPr id="10" name="Text 8"/>
          <p:cNvSpPr/>
          <p:nvPr/>
        </p:nvSpPr>
        <p:spPr>
          <a:xfrm>
            <a:off x="7655362" y="3362087"/>
            <a:ext cx="2636996"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Behavioral AI Future</a:t>
            </a:r>
            <a:endParaRPr lang="en-US" sz="2200" dirty="0"/>
          </a:p>
        </p:txBody>
      </p:sp>
      <p:sp>
        <p:nvSpPr>
          <p:cNvPr id="11" name="Text 9"/>
          <p:cNvSpPr/>
          <p:nvPr/>
        </p:nvSpPr>
        <p:spPr>
          <a:xfrm>
            <a:off x="7655362" y="3852505"/>
            <a:ext cx="2636996"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Industry leaders like Meta, Netflix, and TikTok use behavioral twins, not simple interest tagging.</a:t>
            </a:r>
            <a:endParaRPr lang="en-US" sz="1750" dirty="0"/>
          </a:p>
        </p:txBody>
      </p:sp>
      <p:sp>
        <p:nvSpPr>
          <p:cNvPr id="12" name="Shape 10"/>
          <p:cNvSpPr/>
          <p:nvPr/>
        </p:nvSpPr>
        <p:spPr>
          <a:xfrm>
            <a:off x="10745986" y="3135273"/>
            <a:ext cx="3090624" cy="3121462"/>
          </a:xfrm>
          <a:prstGeom prst="roundRect">
            <a:avLst>
              <a:gd name="adj" fmla="val 1101"/>
            </a:avLst>
          </a:prstGeom>
          <a:solidFill>
            <a:srgbClr val="3E3E3E"/>
          </a:solidFill>
          <a:ln/>
        </p:spPr>
      </p:sp>
      <p:sp>
        <p:nvSpPr>
          <p:cNvPr id="13" name="Text 11"/>
          <p:cNvSpPr/>
          <p:nvPr/>
        </p:nvSpPr>
        <p:spPr>
          <a:xfrm>
            <a:off x="10972800" y="3362087"/>
            <a:ext cx="2636996"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Competitive Edge</a:t>
            </a:r>
            <a:endParaRPr lang="en-US" sz="2200" dirty="0"/>
          </a:p>
        </p:txBody>
      </p:sp>
      <p:sp>
        <p:nvSpPr>
          <p:cNvPr id="14" name="Text 12"/>
          <p:cNvSpPr/>
          <p:nvPr/>
        </p:nvSpPr>
        <p:spPr>
          <a:xfrm>
            <a:off x="10972800" y="3852505"/>
            <a:ext cx="2636996"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Our model increases watch time, user satisfaction, retention rates, and overall platform engagement.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08911" y="544592"/>
            <a:ext cx="4714637" cy="589359"/>
          </a:xfrm>
          <a:prstGeom prst="rect">
            <a:avLst/>
          </a:prstGeom>
          <a:noFill/>
          <a:ln/>
        </p:spPr>
        <p:txBody>
          <a:bodyPr wrap="none" lIns="0" tIns="0" rIns="0" bIns="0" rtlCol="0" anchor="t"/>
          <a:lstStyle/>
          <a:p>
            <a:pPr marL="0" indent="0" algn="l">
              <a:lnSpc>
                <a:spcPts val="4600"/>
              </a:lnSpc>
              <a:buNone/>
            </a:pPr>
            <a:r>
              <a:rPr lang="en-US" sz="3700" dirty="0">
                <a:solidFill>
                  <a:srgbClr val="FA95AF"/>
                </a:solidFill>
                <a:latin typeface="Anton" pitchFamily="34" charset="0"/>
                <a:ea typeface="Anton" pitchFamily="34" charset="-122"/>
                <a:cs typeface="Anton" pitchFamily="34" charset="-120"/>
              </a:rPr>
              <a:t>Real-World Applications</a:t>
            </a:r>
            <a:endParaRPr lang="en-US" sz="3700" dirty="0"/>
          </a:p>
        </p:txBody>
      </p:sp>
      <p:pic>
        <p:nvPicPr>
          <p:cNvPr id="3" name="Image 0" descr="preencoded.png"/>
          <p:cNvPicPr>
            <a:picLocks noChangeAspect="1"/>
          </p:cNvPicPr>
          <p:nvPr/>
        </p:nvPicPr>
        <p:blipFill>
          <a:blip r:embed="rId3"/>
          <a:stretch>
            <a:fillRect/>
          </a:stretch>
        </p:blipFill>
        <p:spPr>
          <a:xfrm>
            <a:off x="808911" y="1545431"/>
            <a:ext cx="1763197" cy="1763197"/>
          </a:xfrm>
          <a:prstGeom prst="rect">
            <a:avLst/>
          </a:prstGeom>
        </p:spPr>
      </p:pic>
      <p:sp>
        <p:nvSpPr>
          <p:cNvPr id="4" name="Text 1"/>
          <p:cNvSpPr/>
          <p:nvPr/>
        </p:nvSpPr>
        <p:spPr>
          <a:xfrm>
            <a:off x="808911" y="3340612"/>
            <a:ext cx="2357318" cy="294680"/>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Anton" pitchFamily="34" charset="0"/>
                <a:ea typeface="Anton" pitchFamily="34" charset="-122"/>
                <a:cs typeface="Anton" pitchFamily="34" charset="-120"/>
              </a:rPr>
              <a:t>Instagram Reels</a:t>
            </a:r>
            <a:endParaRPr lang="en-US" sz="1850" dirty="0"/>
          </a:p>
        </p:txBody>
      </p:sp>
      <p:sp>
        <p:nvSpPr>
          <p:cNvPr id="5" name="Text 2"/>
          <p:cNvSpPr/>
          <p:nvPr/>
        </p:nvSpPr>
        <p:spPr>
          <a:xfrm>
            <a:off x="808911" y="3791978"/>
            <a:ext cx="3040023" cy="276225"/>
          </a:xfrm>
          <a:prstGeom prst="rect">
            <a:avLst/>
          </a:prstGeom>
          <a:noFill/>
          <a:ln/>
        </p:spPr>
        <p:txBody>
          <a:bodyPr wrap="none" lIns="0" tIns="0" rIns="0" bIns="0" rtlCol="0" anchor="t"/>
          <a:lstStyle/>
          <a:p>
            <a:pPr marL="0" indent="0" algn="l">
              <a:lnSpc>
                <a:spcPts val="2150"/>
              </a:lnSpc>
              <a:buNone/>
            </a:pPr>
            <a:r>
              <a:rPr lang="en-US" sz="1450" dirty="0">
                <a:solidFill>
                  <a:srgbClr val="E0D6DE"/>
                </a:solidFill>
                <a:latin typeface="Fira Sans" pitchFamily="34" charset="0"/>
                <a:ea typeface="Fira Sans" pitchFamily="34" charset="-122"/>
                <a:cs typeface="Fira Sans" pitchFamily="34" charset="-120"/>
              </a:rPr>
              <a:t>Personalized content discovery</a:t>
            </a:r>
            <a:endParaRPr lang="en-US" sz="1450" dirty="0"/>
          </a:p>
        </p:txBody>
      </p:sp>
      <p:pic>
        <p:nvPicPr>
          <p:cNvPr id="6" name="Image 1" descr="preencoded.png"/>
          <p:cNvPicPr>
            <a:picLocks noChangeAspect="1"/>
          </p:cNvPicPr>
          <p:nvPr/>
        </p:nvPicPr>
        <p:blipFill>
          <a:blip r:embed="rId4"/>
          <a:stretch>
            <a:fillRect/>
          </a:stretch>
        </p:blipFill>
        <p:spPr>
          <a:xfrm>
            <a:off x="4044910" y="1545431"/>
            <a:ext cx="1763197" cy="1763197"/>
          </a:xfrm>
          <a:prstGeom prst="rect">
            <a:avLst/>
          </a:prstGeom>
        </p:spPr>
      </p:pic>
      <p:sp>
        <p:nvSpPr>
          <p:cNvPr id="7" name="Text 3"/>
          <p:cNvSpPr/>
          <p:nvPr/>
        </p:nvSpPr>
        <p:spPr>
          <a:xfrm>
            <a:off x="4044910" y="3340612"/>
            <a:ext cx="2357318" cy="294680"/>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Anton" pitchFamily="34" charset="0"/>
                <a:ea typeface="Anton" pitchFamily="34" charset="-122"/>
                <a:cs typeface="Anton" pitchFamily="34" charset="-120"/>
              </a:rPr>
              <a:t>TikTok For You</a:t>
            </a:r>
            <a:endParaRPr lang="en-US" sz="1850" dirty="0"/>
          </a:p>
        </p:txBody>
      </p:sp>
      <p:sp>
        <p:nvSpPr>
          <p:cNvPr id="8" name="Text 4"/>
          <p:cNvSpPr/>
          <p:nvPr/>
        </p:nvSpPr>
        <p:spPr>
          <a:xfrm>
            <a:off x="4044910" y="3791978"/>
            <a:ext cx="3040142" cy="552450"/>
          </a:xfrm>
          <a:prstGeom prst="rect">
            <a:avLst/>
          </a:prstGeom>
          <a:noFill/>
          <a:ln/>
        </p:spPr>
        <p:txBody>
          <a:bodyPr wrap="square" lIns="0" tIns="0" rIns="0" bIns="0" rtlCol="0" anchor="t"/>
          <a:lstStyle/>
          <a:p>
            <a:pPr marL="0" indent="0" algn="l">
              <a:lnSpc>
                <a:spcPts val="2150"/>
              </a:lnSpc>
              <a:buNone/>
            </a:pPr>
            <a:r>
              <a:rPr lang="en-US" sz="1450" dirty="0">
                <a:solidFill>
                  <a:srgbClr val="E0D6DE"/>
                </a:solidFill>
                <a:latin typeface="Fira Sans" pitchFamily="34" charset="0"/>
                <a:ea typeface="Fira Sans" pitchFamily="34" charset="-122"/>
                <a:cs typeface="Fira Sans" pitchFamily="34" charset="-120"/>
              </a:rPr>
              <a:t>Behavioral recommendation engine</a:t>
            </a:r>
            <a:endParaRPr lang="en-US" sz="1450" dirty="0"/>
          </a:p>
        </p:txBody>
      </p:sp>
      <p:pic>
        <p:nvPicPr>
          <p:cNvPr id="9" name="Image 2" descr="preencoded.png"/>
          <p:cNvPicPr>
            <a:picLocks noChangeAspect="1"/>
          </p:cNvPicPr>
          <p:nvPr/>
        </p:nvPicPr>
        <p:blipFill>
          <a:blip r:embed="rId5"/>
          <a:stretch>
            <a:fillRect/>
          </a:stretch>
        </p:blipFill>
        <p:spPr>
          <a:xfrm>
            <a:off x="808911" y="4657920"/>
            <a:ext cx="1763197" cy="1763197"/>
          </a:xfrm>
          <a:prstGeom prst="rect">
            <a:avLst/>
          </a:prstGeom>
        </p:spPr>
      </p:pic>
      <p:sp>
        <p:nvSpPr>
          <p:cNvPr id="10" name="Text 5"/>
          <p:cNvSpPr/>
          <p:nvPr/>
        </p:nvSpPr>
        <p:spPr>
          <a:xfrm>
            <a:off x="808911" y="6617093"/>
            <a:ext cx="2357318" cy="294680"/>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Anton" pitchFamily="34" charset="0"/>
                <a:ea typeface="Anton" pitchFamily="34" charset="-122"/>
                <a:cs typeface="Anton" pitchFamily="34" charset="-120"/>
              </a:rPr>
              <a:t>YouTube Shorts</a:t>
            </a:r>
            <a:endParaRPr lang="en-US" sz="1850" dirty="0"/>
          </a:p>
        </p:txBody>
      </p:sp>
      <p:sp>
        <p:nvSpPr>
          <p:cNvPr id="11" name="Text 6"/>
          <p:cNvSpPr/>
          <p:nvPr/>
        </p:nvSpPr>
        <p:spPr>
          <a:xfrm>
            <a:off x="808911" y="7068459"/>
            <a:ext cx="3040023" cy="276225"/>
          </a:xfrm>
          <a:prstGeom prst="rect">
            <a:avLst/>
          </a:prstGeom>
          <a:noFill/>
          <a:ln/>
        </p:spPr>
        <p:txBody>
          <a:bodyPr wrap="none" lIns="0" tIns="0" rIns="0" bIns="0" rtlCol="0" anchor="t"/>
          <a:lstStyle/>
          <a:p>
            <a:pPr marL="0" indent="0" algn="l">
              <a:lnSpc>
                <a:spcPts val="2150"/>
              </a:lnSpc>
              <a:buNone/>
            </a:pPr>
            <a:r>
              <a:rPr lang="en-US" sz="1450" dirty="0">
                <a:solidFill>
                  <a:srgbClr val="E0D6DE"/>
                </a:solidFill>
                <a:latin typeface="Fira Sans" pitchFamily="34" charset="0"/>
                <a:ea typeface="Fira Sans" pitchFamily="34" charset="-122"/>
                <a:cs typeface="Fira Sans" pitchFamily="34" charset="-120"/>
              </a:rPr>
              <a:t>Enhanced user retention</a:t>
            </a:r>
            <a:endParaRPr lang="en-US" sz="1450" dirty="0"/>
          </a:p>
        </p:txBody>
      </p:sp>
      <p:pic>
        <p:nvPicPr>
          <p:cNvPr id="12" name="Image 3" descr="preencoded.png"/>
          <p:cNvPicPr>
            <a:picLocks noChangeAspect="1"/>
          </p:cNvPicPr>
          <p:nvPr/>
        </p:nvPicPr>
        <p:blipFill>
          <a:blip r:embed="rId6"/>
          <a:stretch>
            <a:fillRect/>
          </a:stretch>
        </p:blipFill>
        <p:spPr>
          <a:xfrm>
            <a:off x="4044910" y="4657920"/>
            <a:ext cx="1763197" cy="1763197"/>
          </a:xfrm>
          <a:prstGeom prst="rect">
            <a:avLst/>
          </a:prstGeom>
        </p:spPr>
      </p:pic>
      <p:sp>
        <p:nvSpPr>
          <p:cNvPr id="13" name="Text 7"/>
          <p:cNvSpPr/>
          <p:nvPr/>
        </p:nvSpPr>
        <p:spPr>
          <a:xfrm>
            <a:off x="4044910" y="6617093"/>
            <a:ext cx="2357318" cy="294680"/>
          </a:xfrm>
          <a:prstGeom prst="rect">
            <a:avLst/>
          </a:prstGeom>
          <a:noFill/>
          <a:ln/>
        </p:spPr>
        <p:txBody>
          <a:bodyPr wrap="none" lIns="0" tIns="0" rIns="0" bIns="0" rtlCol="0" anchor="t"/>
          <a:lstStyle/>
          <a:p>
            <a:pPr marL="0" indent="0" algn="l">
              <a:lnSpc>
                <a:spcPts val="2300"/>
              </a:lnSpc>
              <a:buNone/>
            </a:pPr>
            <a:r>
              <a:rPr lang="en-US" sz="1850" dirty="0">
                <a:solidFill>
                  <a:srgbClr val="E0D6DE"/>
                </a:solidFill>
                <a:latin typeface="Anton" pitchFamily="34" charset="0"/>
                <a:ea typeface="Anton" pitchFamily="34" charset="-122"/>
                <a:cs typeface="Anton" pitchFamily="34" charset="-120"/>
              </a:rPr>
              <a:t>E-Commerce</a:t>
            </a:r>
            <a:endParaRPr lang="en-US" sz="1850" dirty="0"/>
          </a:p>
        </p:txBody>
      </p:sp>
      <p:sp>
        <p:nvSpPr>
          <p:cNvPr id="14" name="Text 8"/>
          <p:cNvSpPr/>
          <p:nvPr/>
        </p:nvSpPr>
        <p:spPr>
          <a:xfrm>
            <a:off x="4044910" y="7068459"/>
            <a:ext cx="3040142" cy="276225"/>
          </a:xfrm>
          <a:prstGeom prst="rect">
            <a:avLst/>
          </a:prstGeom>
          <a:noFill/>
          <a:ln/>
        </p:spPr>
        <p:txBody>
          <a:bodyPr wrap="none" lIns="0" tIns="0" rIns="0" bIns="0" rtlCol="0" anchor="t"/>
          <a:lstStyle/>
          <a:p>
            <a:pPr marL="0" indent="0" algn="l">
              <a:lnSpc>
                <a:spcPts val="2150"/>
              </a:lnSpc>
              <a:buNone/>
            </a:pPr>
            <a:r>
              <a:rPr lang="en-US" sz="1450" dirty="0">
                <a:solidFill>
                  <a:srgbClr val="E0D6DE"/>
                </a:solidFill>
                <a:latin typeface="Fira Sans" pitchFamily="34" charset="0"/>
                <a:ea typeface="Fira Sans" pitchFamily="34" charset="-122"/>
                <a:cs typeface="Fira Sans" pitchFamily="34" charset="-120"/>
              </a:rPr>
              <a:t>Product recommendation systems</a:t>
            </a:r>
            <a:endParaRPr lang="en-US" sz="1450" dirty="0"/>
          </a:p>
        </p:txBody>
      </p:sp>
      <p:sp>
        <p:nvSpPr>
          <p:cNvPr id="15" name="Shape 9"/>
          <p:cNvSpPr/>
          <p:nvPr/>
        </p:nvSpPr>
        <p:spPr>
          <a:xfrm>
            <a:off x="7416879" y="1369100"/>
            <a:ext cx="6547842" cy="6315908"/>
          </a:xfrm>
          <a:prstGeom prst="roundRect">
            <a:avLst>
              <a:gd name="adj" fmla="val 448"/>
            </a:avLst>
          </a:prstGeom>
          <a:solidFill>
            <a:srgbClr val="FA95AE"/>
          </a:solidFill>
          <a:ln/>
        </p:spPr>
      </p:sp>
      <p:sp>
        <p:nvSpPr>
          <p:cNvPr id="16" name="Text 10"/>
          <p:cNvSpPr/>
          <p:nvPr/>
        </p:nvSpPr>
        <p:spPr>
          <a:xfrm>
            <a:off x="7605355" y="1525786"/>
            <a:ext cx="2357318" cy="294680"/>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Anton" pitchFamily="34" charset="0"/>
                <a:ea typeface="Anton" pitchFamily="34" charset="-122"/>
                <a:cs typeface="Anton" pitchFamily="34" charset="-120"/>
              </a:rPr>
              <a:t>Industries Benefiting</a:t>
            </a:r>
            <a:endParaRPr lang="en-US" sz="1850" dirty="0"/>
          </a:p>
        </p:txBody>
      </p:sp>
      <p:sp>
        <p:nvSpPr>
          <p:cNvPr id="17" name="Text 11"/>
          <p:cNvSpPr/>
          <p:nvPr/>
        </p:nvSpPr>
        <p:spPr>
          <a:xfrm>
            <a:off x="7605355" y="1977152"/>
            <a:ext cx="6170890" cy="1105214"/>
          </a:xfrm>
          <a:prstGeom prst="rect">
            <a:avLst/>
          </a:prstGeom>
          <a:noFill/>
          <a:ln/>
        </p:spPr>
        <p:txBody>
          <a:bodyPr wrap="square" lIns="0" tIns="0" rIns="0" bIns="0" rtlCol="0" anchor="t"/>
          <a:lstStyle/>
          <a:p>
            <a:pPr marL="342900" indent="-342900" algn="l">
              <a:lnSpc>
                <a:spcPts val="2150"/>
              </a:lnSpc>
              <a:buSzPct val="100000"/>
              <a:buChar char="•"/>
            </a:pPr>
            <a:r>
              <a:rPr lang="en-US" sz="1450" dirty="0">
                <a:solidFill>
                  <a:srgbClr val="000000"/>
                </a:solidFill>
                <a:latin typeface="Fira Sans" pitchFamily="34" charset="0"/>
                <a:ea typeface="Fira Sans" pitchFamily="34" charset="-122"/>
                <a:cs typeface="Fira Sans" pitchFamily="34" charset="-120"/>
              </a:rPr>
              <a:t>Social Media AI</a:t>
            </a:r>
            <a:endParaRPr lang="en-US" sz="1450" dirty="0"/>
          </a:p>
          <a:p>
            <a:pPr marL="342900" indent="-342900" algn="l">
              <a:lnSpc>
                <a:spcPts val="2150"/>
              </a:lnSpc>
              <a:buSzPct val="100000"/>
              <a:buChar char="•"/>
            </a:pPr>
            <a:r>
              <a:rPr lang="en-US" sz="1450" dirty="0">
                <a:solidFill>
                  <a:srgbClr val="000000"/>
                </a:solidFill>
                <a:latin typeface="Fira Sans" pitchFamily="34" charset="0"/>
                <a:ea typeface="Fira Sans" pitchFamily="34" charset="-122"/>
                <a:cs typeface="Fira Sans" pitchFamily="34" charset="-120"/>
              </a:rPr>
              <a:t>Marketing &amp; Personalization</a:t>
            </a:r>
            <a:endParaRPr lang="en-US" sz="1450" dirty="0"/>
          </a:p>
          <a:p>
            <a:pPr marL="342900" indent="-342900" algn="l">
              <a:lnSpc>
                <a:spcPts val="2150"/>
              </a:lnSpc>
              <a:buSzPct val="100000"/>
              <a:buChar char="•"/>
            </a:pPr>
            <a:r>
              <a:rPr lang="en-US" sz="1450" dirty="0">
                <a:solidFill>
                  <a:srgbClr val="000000"/>
                </a:solidFill>
                <a:latin typeface="Fira Sans" pitchFamily="34" charset="0"/>
                <a:ea typeface="Fira Sans" pitchFamily="34" charset="-122"/>
                <a:cs typeface="Fira Sans" pitchFamily="34" charset="-120"/>
              </a:rPr>
              <a:t>Video Streaming Platforms</a:t>
            </a:r>
            <a:endParaRPr lang="en-US" sz="1450" dirty="0"/>
          </a:p>
          <a:p>
            <a:pPr marL="342900" indent="-342900" algn="l">
              <a:lnSpc>
                <a:spcPts val="2150"/>
              </a:lnSpc>
              <a:buSzPct val="100000"/>
              <a:buChar char="•"/>
            </a:pPr>
            <a:r>
              <a:rPr lang="en-US" sz="1450" dirty="0">
                <a:solidFill>
                  <a:srgbClr val="000000"/>
                </a:solidFill>
                <a:latin typeface="Fira Sans" pitchFamily="34" charset="0"/>
                <a:ea typeface="Fira Sans" pitchFamily="34" charset="-122"/>
                <a:cs typeface="Fira Sans" pitchFamily="34" charset="-120"/>
              </a:rPr>
              <a:t>E-commerce Systems</a:t>
            </a:r>
            <a:endParaRPr lang="en-US" sz="1450" dirty="0"/>
          </a:p>
        </p:txBody>
      </p:sp>
      <p:sp>
        <p:nvSpPr>
          <p:cNvPr id="18" name="Text 12"/>
          <p:cNvSpPr/>
          <p:nvPr/>
        </p:nvSpPr>
        <p:spPr>
          <a:xfrm>
            <a:off x="7605355" y="3239052"/>
            <a:ext cx="2357318" cy="294680"/>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Anton" pitchFamily="34" charset="0"/>
                <a:ea typeface="Anton" pitchFamily="34" charset="-122"/>
                <a:cs typeface="Anton" pitchFamily="34" charset="-120"/>
              </a:rPr>
              <a:t>Real Impact</a:t>
            </a:r>
            <a:endParaRPr lang="en-US" sz="1850" dirty="0"/>
          </a:p>
        </p:txBody>
      </p:sp>
      <p:sp>
        <p:nvSpPr>
          <p:cNvPr id="19" name="Text 13"/>
          <p:cNvSpPr/>
          <p:nvPr/>
        </p:nvSpPr>
        <p:spPr>
          <a:xfrm>
            <a:off x="7605355" y="3690418"/>
            <a:ext cx="6170890" cy="552450"/>
          </a:xfrm>
          <a:prstGeom prst="rect">
            <a:avLst/>
          </a:prstGeom>
          <a:noFill/>
          <a:ln/>
        </p:spPr>
        <p:txBody>
          <a:bodyPr wrap="square" lIns="0" tIns="0" rIns="0" bIns="0" rtlCol="0" anchor="t"/>
          <a:lstStyle/>
          <a:p>
            <a:pPr marL="0" indent="0" algn="l">
              <a:lnSpc>
                <a:spcPts val="2150"/>
              </a:lnSpc>
              <a:buNone/>
            </a:pPr>
            <a:r>
              <a:rPr lang="en-US" sz="1450" dirty="0">
                <a:solidFill>
                  <a:srgbClr val="000000"/>
                </a:solidFill>
                <a:latin typeface="Fira Sans" pitchFamily="34" charset="0"/>
                <a:ea typeface="Fira Sans" pitchFamily="34" charset="-122"/>
                <a:cs typeface="Fira Sans" pitchFamily="34" charset="-120"/>
              </a:rPr>
              <a:t>Better retention, increased engagement, higher revenue, and personalized experiences at scale.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939879"/>
            <a:ext cx="1529596" cy="426244"/>
          </a:xfrm>
          <a:prstGeom prst="roundRect">
            <a:avLst>
              <a:gd name="adj" fmla="val 6386"/>
            </a:avLst>
          </a:prstGeom>
          <a:solidFill>
            <a:srgbClr val="490315"/>
          </a:solidFill>
          <a:ln/>
        </p:spPr>
      </p:sp>
      <p:sp>
        <p:nvSpPr>
          <p:cNvPr id="3" name="Text 1"/>
          <p:cNvSpPr/>
          <p:nvPr/>
        </p:nvSpPr>
        <p:spPr>
          <a:xfrm>
            <a:off x="929878" y="1007864"/>
            <a:ext cx="1257419"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Fira Sans" pitchFamily="34" charset="0"/>
                <a:ea typeface="Fira Sans" pitchFamily="34" charset="-122"/>
                <a:cs typeface="Fira Sans" pitchFamily="34" charset="-120"/>
              </a:rPr>
              <a:t>PROJECT GOALS</a:t>
            </a:r>
            <a:endParaRPr lang="en-US" sz="1400" dirty="0"/>
          </a:p>
        </p:txBody>
      </p:sp>
      <p:sp>
        <p:nvSpPr>
          <p:cNvPr id="4" name="Text 2"/>
          <p:cNvSpPr/>
          <p:nvPr/>
        </p:nvSpPr>
        <p:spPr>
          <a:xfrm>
            <a:off x="793790" y="145684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Our Objectives</a:t>
            </a:r>
            <a:endParaRPr lang="en-US" sz="4450" dirty="0"/>
          </a:p>
        </p:txBody>
      </p:sp>
      <p:sp>
        <p:nvSpPr>
          <p:cNvPr id="5" name="Text 3"/>
          <p:cNvSpPr/>
          <p:nvPr/>
        </p:nvSpPr>
        <p:spPr>
          <a:xfrm>
            <a:off x="793790" y="250578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nton Light" pitchFamily="34" charset="0"/>
                <a:ea typeface="Anton Light" pitchFamily="34" charset="-122"/>
                <a:cs typeface="Anton Light" pitchFamily="34" charset="-120"/>
              </a:rPr>
              <a:t>01</a:t>
            </a:r>
            <a:endParaRPr lang="en-US" sz="1750" dirty="0"/>
          </a:p>
        </p:txBody>
      </p:sp>
      <p:sp>
        <p:nvSpPr>
          <p:cNvPr id="6" name="Shape 4"/>
          <p:cNvSpPr/>
          <p:nvPr/>
        </p:nvSpPr>
        <p:spPr>
          <a:xfrm>
            <a:off x="793790" y="2860834"/>
            <a:ext cx="4196358" cy="30480"/>
          </a:xfrm>
          <a:prstGeom prst="rect">
            <a:avLst/>
          </a:prstGeom>
          <a:solidFill>
            <a:srgbClr val="FA95AE"/>
          </a:solidFill>
          <a:ln/>
        </p:spPr>
      </p:sp>
      <p:sp>
        <p:nvSpPr>
          <p:cNvPr id="7" name="Text 5"/>
          <p:cNvSpPr/>
          <p:nvPr/>
        </p:nvSpPr>
        <p:spPr>
          <a:xfrm>
            <a:off x="793790" y="30351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Primary Objective</a:t>
            </a:r>
            <a:endParaRPr lang="en-US" sz="2200" dirty="0"/>
          </a:p>
        </p:txBody>
      </p:sp>
      <p:sp>
        <p:nvSpPr>
          <p:cNvPr id="8" name="Text 6"/>
          <p:cNvSpPr/>
          <p:nvPr/>
        </p:nvSpPr>
        <p:spPr>
          <a:xfrm>
            <a:off x="793790" y="3525560"/>
            <a:ext cx="4196358"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Build a behavioral recommendation engine using Digital Twin Cloning combined with K-Means Clustering for accurate personalization.</a:t>
            </a:r>
            <a:endParaRPr lang="en-US" sz="1750" dirty="0"/>
          </a:p>
        </p:txBody>
      </p:sp>
      <p:sp>
        <p:nvSpPr>
          <p:cNvPr id="9" name="Text 7"/>
          <p:cNvSpPr/>
          <p:nvPr/>
        </p:nvSpPr>
        <p:spPr>
          <a:xfrm>
            <a:off x="5216962" y="250578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nton Light" pitchFamily="34" charset="0"/>
                <a:ea typeface="Anton Light" pitchFamily="34" charset="-122"/>
                <a:cs typeface="Anton Light" pitchFamily="34" charset="-120"/>
              </a:rPr>
              <a:t>02</a:t>
            </a:r>
            <a:endParaRPr lang="en-US" sz="1750" dirty="0"/>
          </a:p>
        </p:txBody>
      </p:sp>
      <p:sp>
        <p:nvSpPr>
          <p:cNvPr id="10" name="Shape 8"/>
          <p:cNvSpPr/>
          <p:nvPr/>
        </p:nvSpPr>
        <p:spPr>
          <a:xfrm>
            <a:off x="5216962" y="2860834"/>
            <a:ext cx="4196358" cy="30480"/>
          </a:xfrm>
          <a:prstGeom prst="rect">
            <a:avLst/>
          </a:prstGeom>
          <a:solidFill>
            <a:srgbClr val="FA95AE"/>
          </a:solidFill>
          <a:ln/>
        </p:spPr>
      </p:sp>
      <p:sp>
        <p:nvSpPr>
          <p:cNvPr id="11" name="Text 9"/>
          <p:cNvSpPr/>
          <p:nvPr/>
        </p:nvSpPr>
        <p:spPr>
          <a:xfrm>
            <a:off x="5216962" y="30351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Capture Behavior</a:t>
            </a:r>
            <a:endParaRPr lang="en-US" sz="2200" dirty="0"/>
          </a:p>
        </p:txBody>
      </p:sp>
      <p:sp>
        <p:nvSpPr>
          <p:cNvPr id="12" name="Text 10"/>
          <p:cNvSpPr/>
          <p:nvPr/>
        </p:nvSpPr>
        <p:spPr>
          <a:xfrm>
            <a:off x="5216962" y="3525560"/>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Collect and analyze real-time user watch behavior including patterns, preferences, and interaction metrics.</a:t>
            </a:r>
            <a:endParaRPr lang="en-US" sz="1750" dirty="0"/>
          </a:p>
        </p:txBody>
      </p:sp>
      <p:sp>
        <p:nvSpPr>
          <p:cNvPr id="13" name="Text 11"/>
          <p:cNvSpPr/>
          <p:nvPr/>
        </p:nvSpPr>
        <p:spPr>
          <a:xfrm>
            <a:off x="9640133" y="250578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nton Light" pitchFamily="34" charset="0"/>
                <a:ea typeface="Anton Light" pitchFamily="34" charset="-122"/>
                <a:cs typeface="Anton Light" pitchFamily="34" charset="-120"/>
              </a:rPr>
              <a:t>03</a:t>
            </a:r>
            <a:endParaRPr lang="en-US" sz="1750" dirty="0"/>
          </a:p>
        </p:txBody>
      </p:sp>
      <p:sp>
        <p:nvSpPr>
          <p:cNvPr id="14" name="Shape 12"/>
          <p:cNvSpPr/>
          <p:nvPr/>
        </p:nvSpPr>
        <p:spPr>
          <a:xfrm>
            <a:off x="9640133" y="2860834"/>
            <a:ext cx="4196358" cy="30480"/>
          </a:xfrm>
          <a:prstGeom prst="rect">
            <a:avLst/>
          </a:prstGeom>
          <a:solidFill>
            <a:srgbClr val="FA95AE"/>
          </a:solidFill>
          <a:ln/>
        </p:spPr>
      </p:sp>
      <p:sp>
        <p:nvSpPr>
          <p:cNvPr id="15" name="Text 13"/>
          <p:cNvSpPr/>
          <p:nvPr/>
        </p:nvSpPr>
        <p:spPr>
          <a:xfrm>
            <a:off x="9640133" y="30351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Generate Digital Twin</a:t>
            </a:r>
            <a:endParaRPr lang="en-US" sz="2200" dirty="0"/>
          </a:p>
        </p:txBody>
      </p:sp>
      <p:sp>
        <p:nvSpPr>
          <p:cNvPr id="16" name="Text 14"/>
          <p:cNvSpPr/>
          <p:nvPr/>
        </p:nvSpPr>
        <p:spPr>
          <a:xfrm>
            <a:off x="9640133" y="3525560"/>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Create an AI behavioral clone for each user that represents their unique viewing patterns and preferences.</a:t>
            </a:r>
            <a:endParaRPr lang="en-US" sz="1750" dirty="0"/>
          </a:p>
        </p:txBody>
      </p:sp>
      <p:sp>
        <p:nvSpPr>
          <p:cNvPr id="17" name="Text 15"/>
          <p:cNvSpPr/>
          <p:nvPr/>
        </p:nvSpPr>
        <p:spPr>
          <a:xfrm>
            <a:off x="793790" y="537400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nton Light" pitchFamily="34" charset="0"/>
                <a:ea typeface="Anton Light" pitchFamily="34" charset="-122"/>
                <a:cs typeface="Anton Light" pitchFamily="34" charset="-120"/>
              </a:rPr>
              <a:t>04</a:t>
            </a:r>
            <a:endParaRPr lang="en-US" sz="1750" dirty="0"/>
          </a:p>
        </p:txBody>
      </p:sp>
      <p:sp>
        <p:nvSpPr>
          <p:cNvPr id="18" name="Shape 16"/>
          <p:cNvSpPr/>
          <p:nvPr/>
        </p:nvSpPr>
        <p:spPr>
          <a:xfrm>
            <a:off x="793790" y="5729049"/>
            <a:ext cx="6407944" cy="30480"/>
          </a:xfrm>
          <a:prstGeom prst="rect">
            <a:avLst/>
          </a:prstGeom>
          <a:solidFill>
            <a:srgbClr val="FA95AE"/>
          </a:solidFill>
          <a:ln/>
        </p:spPr>
      </p:sp>
      <p:sp>
        <p:nvSpPr>
          <p:cNvPr id="19" name="Text 17"/>
          <p:cNvSpPr/>
          <p:nvPr/>
        </p:nvSpPr>
        <p:spPr>
          <a:xfrm>
            <a:off x="793790" y="59033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Cluster Users</a:t>
            </a:r>
            <a:endParaRPr lang="en-US" sz="2200" dirty="0"/>
          </a:p>
        </p:txBody>
      </p:sp>
      <p:sp>
        <p:nvSpPr>
          <p:cNvPr id="20" name="Text 18"/>
          <p:cNvSpPr/>
          <p:nvPr/>
        </p:nvSpPr>
        <p:spPr>
          <a:xfrm>
            <a:off x="793790" y="6393775"/>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Apply K-Means algorithm to group users based on behavioral similarities for targeted recommendations.</a:t>
            </a:r>
            <a:endParaRPr lang="en-US" sz="1750" dirty="0"/>
          </a:p>
        </p:txBody>
      </p:sp>
      <p:sp>
        <p:nvSpPr>
          <p:cNvPr id="21" name="Text 19"/>
          <p:cNvSpPr/>
          <p:nvPr/>
        </p:nvSpPr>
        <p:spPr>
          <a:xfrm>
            <a:off x="7428548" y="537400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nton Light" pitchFamily="34" charset="0"/>
                <a:ea typeface="Anton Light" pitchFamily="34" charset="-122"/>
                <a:cs typeface="Anton Light" pitchFamily="34" charset="-120"/>
              </a:rPr>
              <a:t>05</a:t>
            </a:r>
            <a:endParaRPr lang="en-US" sz="1750" dirty="0"/>
          </a:p>
        </p:txBody>
      </p:sp>
      <p:sp>
        <p:nvSpPr>
          <p:cNvPr id="22" name="Shape 20"/>
          <p:cNvSpPr/>
          <p:nvPr/>
        </p:nvSpPr>
        <p:spPr>
          <a:xfrm>
            <a:off x="7428548" y="5729049"/>
            <a:ext cx="6407944" cy="30480"/>
          </a:xfrm>
          <a:prstGeom prst="rect">
            <a:avLst/>
          </a:prstGeom>
          <a:solidFill>
            <a:srgbClr val="FA95AE"/>
          </a:solidFill>
          <a:ln/>
        </p:spPr>
      </p:sp>
      <p:sp>
        <p:nvSpPr>
          <p:cNvPr id="23" name="Text 21"/>
          <p:cNvSpPr/>
          <p:nvPr/>
        </p:nvSpPr>
        <p:spPr>
          <a:xfrm>
            <a:off x="7428548" y="5903357"/>
            <a:ext cx="2963704"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Deliver Recommendations</a:t>
            </a:r>
            <a:endParaRPr lang="en-US" sz="2200" dirty="0"/>
          </a:p>
        </p:txBody>
      </p:sp>
      <p:sp>
        <p:nvSpPr>
          <p:cNvPr id="24" name="Text 22"/>
          <p:cNvSpPr/>
          <p:nvPr/>
        </p:nvSpPr>
        <p:spPr>
          <a:xfrm>
            <a:off x="7428548" y="6393775"/>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Recommend reels from the same behavioral cluster with high accuracy and seamless user experience.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004054" y="508516"/>
            <a:ext cx="4573191" cy="571619"/>
          </a:xfrm>
          <a:prstGeom prst="rect">
            <a:avLst/>
          </a:prstGeom>
          <a:noFill/>
          <a:ln/>
        </p:spPr>
        <p:txBody>
          <a:bodyPr wrap="none" lIns="0" tIns="0" rIns="0" bIns="0" rtlCol="0" anchor="t"/>
          <a:lstStyle/>
          <a:p>
            <a:pPr marL="0" indent="0" algn="l">
              <a:lnSpc>
                <a:spcPts val="4500"/>
              </a:lnSpc>
              <a:buNone/>
            </a:pPr>
            <a:r>
              <a:rPr lang="en-US" sz="3600" dirty="0">
                <a:solidFill>
                  <a:srgbClr val="FA95AF"/>
                </a:solidFill>
                <a:latin typeface="Anton" pitchFamily="34" charset="0"/>
                <a:ea typeface="Anton" pitchFamily="34" charset="-122"/>
                <a:cs typeface="Anton" pitchFamily="34" charset="-120"/>
              </a:rPr>
              <a:t>Dataset Architecture</a:t>
            </a:r>
            <a:endParaRPr lang="en-US" sz="3600" dirty="0"/>
          </a:p>
        </p:txBody>
      </p:sp>
      <p:sp>
        <p:nvSpPr>
          <p:cNvPr id="3" name="Text 1"/>
          <p:cNvSpPr/>
          <p:nvPr/>
        </p:nvSpPr>
        <p:spPr>
          <a:xfrm>
            <a:off x="1004054" y="1448872"/>
            <a:ext cx="2456140" cy="285869"/>
          </a:xfrm>
          <a:prstGeom prst="rect">
            <a:avLst/>
          </a:prstGeom>
          <a:noFill/>
          <a:ln/>
        </p:spPr>
        <p:txBody>
          <a:bodyPr wrap="none" lIns="0" tIns="0" rIns="0" bIns="0" rtlCol="0" anchor="t"/>
          <a:lstStyle/>
          <a:p>
            <a:pPr marL="0" indent="0" algn="l">
              <a:lnSpc>
                <a:spcPts val="2250"/>
              </a:lnSpc>
              <a:buNone/>
            </a:pPr>
            <a:r>
              <a:rPr lang="en-US" sz="1800" dirty="0">
                <a:solidFill>
                  <a:srgbClr val="FA95AF"/>
                </a:solidFill>
                <a:latin typeface="Anton" pitchFamily="34" charset="0"/>
                <a:ea typeface="Anton" pitchFamily="34" charset="-122"/>
                <a:cs typeface="Anton" pitchFamily="34" charset="-120"/>
              </a:rPr>
              <a:t>Custom Behavioral Dataset</a:t>
            </a:r>
            <a:endParaRPr lang="en-US" sz="1800" dirty="0"/>
          </a:p>
        </p:txBody>
      </p:sp>
      <p:sp>
        <p:nvSpPr>
          <p:cNvPr id="4" name="Text 2"/>
          <p:cNvSpPr/>
          <p:nvPr/>
        </p:nvSpPr>
        <p:spPr>
          <a:xfrm>
            <a:off x="1004054" y="1882259"/>
            <a:ext cx="6088023" cy="528399"/>
          </a:xfrm>
          <a:prstGeom prst="rect">
            <a:avLst/>
          </a:prstGeom>
          <a:noFill/>
          <a:ln/>
        </p:spPr>
        <p:txBody>
          <a:bodyPr wrap="square" lIns="0" tIns="0" rIns="0" bIns="0" rtlCol="0" anchor="t"/>
          <a:lstStyle/>
          <a:p>
            <a:pPr marL="0" indent="0" algn="l">
              <a:lnSpc>
                <a:spcPts val="2050"/>
              </a:lnSpc>
              <a:buNone/>
            </a:pPr>
            <a:r>
              <a:rPr lang="en-US" sz="1400" dirty="0">
                <a:solidFill>
                  <a:srgbClr val="E0D6DE"/>
                </a:solidFill>
                <a:latin typeface="Fira Sans" pitchFamily="34" charset="0"/>
                <a:ea typeface="Fira Sans" pitchFamily="34" charset="-122"/>
                <a:cs typeface="Fira Sans" pitchFamily="34" charset="-120"/>
              </a:rPr>
              <a:t>We created a comprehensive dataset simulating real-world Reels platforms, capturing multi-dimensional user behavior.</a:t>
            </a:r>
            <a:endParaRPr lang="en-US" sz="1400" dirty="0"/>
          </a:p>
        </p:txBody>
      </p:sp>
      <p:sp>
        <p:nvSpPr>
          <p:cNvPr id="5" name="Shape 3"/>
          <p:cNvSpPr/>
          <p:nvPr/>
        </p:nvSpPr>
        <p:spPr>
          <a:xfrm>
            <a:off x="1004054" y="2576513"/>
            <a:ext cx="2970252" cy="2430066"/>
          </a:xfrm>
          <a:prstGeom prst="roundRect">
            <a:avLst>
              <a:gd name="adj" fmla="val 1129"/>
            </a:avLst>
          </a:prstGeom>
          <a:solidFill>
            <a:srgbClr val="1F1F1F"/>
          </a:solidFill>
          <a:ln w="22860">
            <a:solidFill>
              <a:srgbClr val="575757"/>
            </a:solidFill>
            <a:prstDash val="solid"/>
          </a:ln>
        </p:spPr>
      </p:sp>
      <p:sp>
        <p:nvSpPr>
          <p:cNvPr id="6" name="Text 4"/>
          <p:cNvSpPr/>
          <p:nvPr/>
        </p:nvSpPr>
        <p:spPr>
          <a:xfrm>
            <a:off x="1209794" y="2782253"/>
            <a:ext cx="2286595" cy="285869"/>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Anton" pitchFamily="34" charset="0"/>
                <a:ea typeface="Anton" pitchFamily="34" charset="-122"/>
                <a:cs typeface="Anton" pitchFamily="34" charset="-120"/>
              </a:rPr>
              <a:t>Behavior Features</a:t>
            </a:r>
            <a:endParaRPr lang="en-US" sz="1800" dirty="0"/>
          </a:p>
        </p:txBody>
      </p:sp>
      <p:sp>
        <p:nvSpPr>
          <p:cNvPr id="7" name="Text 5"/>
          <p:cNvSpPr/>
          <p:nvPr/>
        </p:nvSpPr>
        <p:spPr>
          <a:xfrm>
            <a:off x="1209794" y="3215640"/>
            <a:ext cx="2558772" cy="1585198"/>
          </a:xfrm>
          <a:prstGeom prst="rect">
            <a:avLst/>
          </a:prstGeom>
          <a:noFill/>
          <a:ln/>
        </p:spPr>
        <p:txBody>
          <a:bodyPr wrap="square" lIns="0" tIns="0" rIns="0" bIns="0" rtlCol="0" anchor="t"/>
          <a:lstStyle/>
          <a:p>
            <a:pPr marL="0" indent="0" algn="l">
              <a:lnSpc>
                <a:spcPts val="2050"/>
              </a:lnSpc>
              <a:buNone/>
            </a:pPr>
            <a:r>
              <a:rPr lang="en-US" sz="1400" dirty="0">
                <a:solidFill>
                  <a:srgbClr val="E0D6DE"/>
                </a:solidFill>
                <a:latin typeface="Fira Sans" pitchFamily="34" charset="0"/>
                <a:ea typeface="Fira Sans" pitchFamily="34" charset="-122"/>
                <a:cs typeface="Fira Sans" pitchFamily="34" charset="-120"/>
              </a:rPr>
              <a:t>Watch time, completion %, scroll speed, replay count, save count, category interest, hashtag interest, session duration, peak active time, skip ratio</a:t>
            </a:r>
            <a:endParaRPr lang="en-US" sz="1400" dirty="0"/>
          </a:p>
        </p:txBody>
      </p:sp>
      <p:sp>
        <p:nvSpPr>
          <p:cNvPr id="8" name="Shape 6"/>
          <p:cNvSpPr/>
          <p:nvPr/>
        </p:nvSpPr>
        <p:spPr>
          <a:xfrm>
            <a:off x="4121825" y="2576513"/>
            <a:ext cx="2970252" cy="2430066"/>
          </a:xfrm>
          <a:prstGeom prst="roundRect">
            <a:avLst>
              <a:gd name="adj" fmla="val 1129"/>
            </a:avLst>
          </a:prstGeom>
          <a:solidFill>
            <a:srgbClr val="1F1F1F"/>
          </a:solidFill>
          <a:ln w="22860">
            <a:solidFill>
              <a:srgbClr val="575757"/>
            </a:solidFill>
            <a:prstDash val="solid"/>
          </a:ln>
        </p:spPr>
      </p:sp>
      <p:sp>
        <p:nvSpPr>
          <p:cNvPr id="9" name="Text 7"/>
          <p:cNvSpPr/>
          <p:nvPr/>
        </p:nvSpPr>
        <p:spPr>
          <a:xfrm>
            <a:off x="4327565" y="2782253"/>
            <a:ext cx="2286595" cy="285869"/>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Anton" pitchFamily="34" charset="0"/>
                <a:ea typeface="Anton" pitchFamily="34" charset="-122"/>
                <a:cs typeface="Anton" pitchFamily="34" charset="-120"/>
              </a:rPr>
              <a:t>Reel Features</a:t>
            </a:r>
            <a:endParaRPr lang="en-US" sz="1800" dirty="0"/>
          </a:p>
        </p:txBody>
      </p:sp>
      <p:sp>
        <p:nvSpPr>
          <p:cNvPr id="10" name="Text 8"/>
          <p:cNvSpPr/>
          <p:nvPr/>
        </p:nvSpPr>
        <p:spPr>
          <a:xfrm>
            <a:off x="4327565" y="3215640"/>
            <a:ext cx="2558772" cy="1056799"/>
          </a:xfrm>
          <a:prstGeom prst="rect">
            <a:avLst/>
          </a:prstGeom>
          <a:noFill/>
          <a:ln/>
        </p:spPr>
        <p:txBody>
          <a:bodyPr wrap="square" lIns="0" tIns="0" rIns="0" bIns="0" rtlCol="0" anchor="t"/>
          <a:lstStyle/>
          <a:p>
            <a:pPr marL="0" indent="0" algn="l">
              <a:lnSpc>
                <a:spcPts val="2050"/>
              </a:lnSpc>
              <a:buNone/>
            </a:pPr>
            <a:r>
              <a:rPr lang="en-US" sz="1400" dirty="0">
                <a:solidFill>
                  <a:srgbClr val="E0D6DE"/>
                </a:solidFill>
                <a:latin typeface="Fira Sans" pitchFamily="34" charset="0"/>
                <a:ea typeface="Fira Sans" pitchFamily="34" charset="-122"/>
                <a:cs typeface="Fira Sans" pitchFamily="34" charset="-120"/>
              </a:rPr>
              <a:t>Video ID, category tags, hashtag collections, engagement metrics, popularity scores</a:t>
            </a:r>
            <a:endParaRPr lang="en-US" sz="1400" dirty="0"/>
          </a:p>
        </p:txBody>
      </p:sp>
      <p:sp>
        <p:nvSpPr>
          <p:cNvPr id="11" name="Shape 9"/>
          <p:cNvSpPr/>
          <p:nvPr/>
        </p:nvSpPr>
        <p:spPr>
          <a:xfrm>
            <a:off x="1004054" y="5154097"/>
            <a:ext cx="6088023" cy="1109067"/>
          </a:xfrm>
          <a:prstGeom prst="roundRect">
            <a:avLst>
              <a:gd name="adj" fmla="val 2474"/>
            </a:avLst>
          </a:prstGeom>
          <a:solidFill>
            <a:srgbClr val="1F1F1F"/>
          </a:solidFill>
          <a:ln w="22860">
            <a:solidFill>
              <a:srgbClr val="575757"/>
            </a:solidFill>
            <a:prstDash val="solid"/>
          </a:ln>
        </p:spPr>
      </p:sp>
      <p:sp>
        <p:nvSpPr>
          <p:cNvPr id="12" name="Text 10"/>
          <p:cNvSpPr/>
          <p:nvPr/>
        </p:nvSpPr>
        <p:spPr>
          <a:xfrm>
            <a:off x="1209794" y="5359837"/>
            <a:ext cx="2286595" cy="285869"/>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Anton" pitchFamily="34" charset="0"/>
                <a:ea typeface="Anton" pitchFamily="34" charset="-122"/>
                <a:cs typeface="Anton" pitchFamily="34" charset="-120"/>
              </a:rPr>
              <a:t>User Profile</a:t>
            </a:r>
            <a:endParaRPr lang="en-US" sz="1800" dirty="0"/>
          </a:p>
        </p:txBody>
      </p:sp>
      <p:sp>
        <p:nvSpPr>
          <p:cNvPr id="13" name="Text 11"/>
          <p:cNvSpPr/>
          <p:nvPr/>
        </p:nvSpPr>
        <p:spPr>
          <a:xfrm>
            <a:off x="1209794" y="5793224"/>
            <a:ext cx="5676543" cy="264200"/>
          </a:xfrm>
          <a:prstGeom prst="rect">
            <a:avLst/>
          </a:prstGeom>
          <a:noFill/>
          <a:ln/>
        </p:spPr>
        <p:txBody>
          <a:bodyPr wrap="none" lIns="0" tIns="0" rIns="0" bIns="0" rtlCol="0" anchor="t"/>
          <a:lstStyle/>
          <a:p>
            <a:pPr marL="0" indent="0" algn="l">
              <a:lnSpc>
                <a:spcPts val="2050"/>
              </a:lnSpc>
              <a:buNone/>
            </a:pPr>
            <a:r>
              <a:rPr lang="en-US" sz="1400" dirty="0">
                <a:solidFill>
                  <a:srgbClr val="E0D6DE"/>
                </a:solidFill>
                <a:latin typeface="Fira Sans" pitchFamily="34" charset="0"/>
                <a:ea typeface="Fira Sans" pitchFamily="34" charset="-122"/>
                <a:cs typeface="Fira Sans" pitchFamily="34" charset="-120"/>
              </a:rPr>
              <a:t>User ID, preference history, time pattern analysis, behavioral vectors</a:t>
            </a:r>
            <a:endParaRPr lang="en-US" sz="1400" dirty="0"/>
          </a:p>
        </p:txBody>
      </p:sp>
      <p:pic>
        <p:nvPicPr>
          <p:cNvPr id="14" name="Image 0" descr="preencoded.png"/>
          <p:cNvPicPr>
            <a:picLocks noChangeAspect="1"/>
          </p:cNvPicPr>
          <p:nvPr/>
        </p:nvPicPr>
        <p:blipFill>
          <a:blip r:embed="rId3"/>
          <a:stretch>
            <a:fillRect/>
          </a:stretch>
        </p:blipFill>
        <p:spPr>
          <a:xfrm>
            <a:off x="7545943" y="1467207"/>
            <a:ext cx="6088023" cy="60880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1030724"/>
            <a:ext cx="2177891" cy="441484"/>
          </a:xfrm>
          <a:prstGeom prst="roundRect">
            <a:avLst>
              <a:gd name="adj" fmla="val 6165"/>
            </a:avLst>
          </a:prstGeom>
          <a:noFill/>
          <a:ln w="7620">
            <a:solidFill>
              <a:srgbClr val="FA95AE"/>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498" y="1160740"/>
            <a:ext cx="181451" cy="181451"/>
          </a:xfrm>
          <a:prstGeom prst="rect">
            <a:avLst/>
          </a:prstGeom>
        </p:spPr>
      </p:pic>
      <p:sp>
        <p:nvSpPr>
          <p:cNvPr id="4" name="Text 1"/>
          <p:cNvSpPr/>
          <p:nvPr/>
        </p:nvSpPr>
        <p:spPr>
          <a:xfrm>
            <a:off x="1209675" y="1106329"/>
            <a:ext cx="1618298" cy="290274"/>
          </a:xfrm>
          <a:prstGeom prst="rect">
            <a:avLst/>
          </a:prstGeom>
          <a:noFill/>
          <a:ln/>
        </p:spPr>
        <p:txBody>
          <a:bodyPr wrap="none" lIns="0" tIns="0" rIns="0" bIns="0" rtlCol="0" anchor="t"/>
          <a:lstStyle/>
          <a:p>
            <a:pPr marL="0" indent="0" algn="l">
              <a:lnSpc>
                <a:spcPts val="2250"/>
              </a:lnSpc>
              <a:buNone/>
            </a:pPr>
            <a:r>
              <a:rPr lang="en-US" sz="1400" dirty="0">
                <a:solidFill>
                  <a:srgbClr val="FA95AE"/>
                </a:solidFill>
                <a:latin typeface="Fira Sans" pitchFamily="34" charset="0"/>
                <a:ea typeface="Fira Sans" pitchFamily="34" charset="-122"/>
                <a:cs typeface="Fira Sans" pitchFamily="34" charset="-120"/>
              </a:rPr>
              <a:t>TECHNOLOGY STACK</a:t>
            </a:r>
            <a:endParaRPr lang="en-US" sz="1400" dirty="0"/>
          </a:p>
        </p:txBody>
      </p:sp>
      <p:sp>
        <p:nvSpPr>
          <p:cNvPr id="5" name="Text 2"/>
          <p:cNvSpPr/>
          <p:nvPr/>
        </p:nvSpPr>
        <p:spPr>
          <a:xfrm>
            <a:off x="793790" y="156293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Tools &amp; Technologies</a:t>
            </a:r>
            <a:endParaRPr lang="en-US" sz="44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2611874"/>
            <a:ext cx="566976" cy="566976"/>
          </a:xfrm>
          <a:prstGeom prst="rect">
            <a:avLst/>
          </a:prstGeom>
        </p:spPr>
      </p:pic>
      <p:sp>
        <p:nvSpPr>
          <p:cNvPr id="7" name="Text 3"/>
          <p:cNvSpPr/>
          <p:nvPr/>
        </p:nvSpPr>
        <p:spPr>
          <a:xfrm>
            <a:off x="793790" y="34623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Machine Learning</a:t>
            </a:r>
            <a:endParaRPr lang="en-US" sz="2200" dirty="0"/>
          </a:p>
        </p:txBody>
      </p:sp>
      <p:sp>
        <p:nvSpPr>
          <p:cNvPr id="8" name="Text 4"/>
          <p:cNvSpPr/>
          <p:nvPr/>
        </p:nvSpPr>
        <p:spPr>
          <a:xfrm>
            <a:off x="793790" y="3952756"/>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Python, Pandas, NumPy, Scikit-Learn (K-Means), Matplotlib, Seaborn for data processing and clustering algorithms.</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2611874"/>
            <a:ext cx="566976" cy="566976"/>
          </a:xfrm>
          <a:prstGeom prst="rect">
            <a:avLst/>
          </a:prstGeom>
        </p:spPr>
      </p:pic>
      <p:sp>
        <p:nvSpPr>
          <p:cNvPr id="10" name="Text 5"/>
          <p:cNvSpPr/>
          <p:nvPr/>
        </p:nvSpPr>
        <p:spPr>
          <a:xfrm>
            <a:off x="7456884" y="34623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Backend Infrastructure</a:t>
            </a:r>
            <a:endParaRPr lang="en-US" sz="2200" dirty="0"/>
          </a:p>
        </p:txBody>
      </p:sp>
      <p:sp>
        <p:nvSpPr>
          <p:cNvPr id="11" name="Text 6"/>
          <p:cNvSpPr/>
          <p:nvPr/>
        </p:nvSpPr>
        <p:spPr>
          <a:xfrm>
            <a:off x="7456884" y="3952756"/>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Node.js, Flask, or FastAPI for API development. MongoDB and MySQL for data storage and management.</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3790" y="5132189"/>
            <a:ext cx="566976" cy="566976"/>
          </a:xfrm>
          <a:prstGeom prst="rect">
            <a:avLst/>
          </a:prstGeom>
        </p:spPr>
      </p:pic>
      <p:sp>
        <p:nvSpPr>
          <p:cNvPr id="13" name="Text 7"/>
          <p:cNvSpPr/>
          <p:nvPr/>
        </p:nvSpPr>
        <p:spPr>
          <a:xfrm>
            <a:off x="793790" y="59826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Frontend Development</a:t>
            </a:r>
            <a:endParaRPr lang="en-US" sz="2200" dirty="0"/>
          </a:p>
        </p:txBody>
      </p:sp>
      <p:sp>
        <p:nvSpPr>
          <p:cNvPr id="14" name="Text 8"/>
          <p:cNvSpPr/>
          <p:nvPr/>
        </p:nvSpPr>
        <p:spPr>
          <a:xfrm>
            <a:off x="793790" y="6473071"/>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React.js for building responsive user interfaces and seamless reel browsing experiences.</a:t>
            </a:r>
            <a:endParaRPr lang="en-US" sz="17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6884" y="5132189"/>
            <a:ext cx="566976" cy="566976"/>
          </a:xfrm>
          <a:prstGeom prst="rect">
            <a:avLst/>
          </a:prstGeom>
        </p:spPr>
      </p:pic>
      <p:sp>
        <p:nvSpPr>
          <p:cNvPr id="16" name="Text 9"/>
          <p:cNvSpPr/>
          <p:nvPr/>
        </p:nvSpPr>
        <p:spPr>
          <a:xfrm>
            <a:off x="7456884" y="59826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Anton" pitchFamily="34" charset="0"/>
                <a:ea typeface="Anton" pitchFamily="34" charset="-122"/>
                <a:cs typeface="Anton" pitchFamily="34" charset="-120"/>
              </a:rPr>
              <a:t>Visualization Tools</a:t>
            </a:r>
            <a:endParaRPr lang="en-US" sz="2200" dirty="0"/>
          </a:p>
        </p:txBody>
      </p:sp>
      <p:sp>
        <p:nvSpPr>
          <p:cNvPr id="17" name="Text 10"/>
          <p:cNvSpPr/>
          <p:nvPr/>
        </p:nvSpPr>
        <p:spPr>
          <a:xfrm>
            <a:off x="7456884" y="6473071"/>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Canva for design, Chart.js for interactive data visualization, and PowerPoint for presentation materials.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7437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A95AF"/>
                </a:solidFill>
                <a:latin typeface="Anton" pitchFamily="34" charset="0"/>
                <a:ea typeface="Anton" pitchFamily="34" charset="-122"/>
                <a:cs typeface="Anton" pitchFamily="34" charset="-120"/>
              </a:rPr>
              <a:t>System Methodology</a:t>
            </a:r>
            <a:endParaRPr lang="en-US" sz="4450" dirty="0"/>
          </a:p>
        </p:txBody>
      </p:sp>
      <p:pic>
        <p:nvPicPr>
          <p:cNvPr id="3" name="Image 0" descr="preencoded.png"/>
          <p:cNvPicPr>
            <a:picLocks noChangeAspect="1"/>
          </p:cNvPicPr>
          <p:nvPr/>
        </p:nvPicPr>
        <p:blipFill>
          <a:blip r:embed="rId3"/>
          <a:stretch>
            <a:fillRect/>
          </a:stretch>
        </p:blipFill>
        <p:spPr>
          <a:xfrm>
            <a:off x="1002625" y="1836777"/>
            <a:ext cx="12625030" cy="4737497"/>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84546" y="3043503"/>
            <a:ext cx="652135" cy="652135"/>
          </a:xfrm>
          <a:prstGeom prst="rect">
            <a:avLst/>
          </a:prstGeom>
        </p:spPr>
      </p:pic>
      <p:sp>
        <p:nvSpPr>
          <p:cNvPr id="5" name="Text 1"/>
          <p:cNvSpPr/>
          <p:nvPr/>
        </p:nvSpPr>
        <p:spPr>
          <a:xfrm>
            <a:off x="11203535" y="5240790"/>
            <a:ext cx="1904234" cy="733652"/>
          </a:xfrm>
          <a:prstGeom prst="rect">
            <a:avLst/>
          </a:prstGeom>
          <a:noFill/>
          <a:ln/>
        </p:spPr>
        <p:txBody>
          <a:bodyPr wrap="square" lIns="0" tIns="0" rIns="0" bIns="0" rtlCol="0" anchor="t"/>
          <a:lstStyle/>
          <a:p>
            <a:pPr marL="0" indent="0" algn="ctr">
              <a:lnSpc>
                <a:spcPts val="1650"/>
              </a:lnSpc>
              <a:buNone/>
            </a:pPr>
            <a:r>
              <a:rPr lang="en-US" sz="1350" dirty="0">
                <a:solidFill>
                  <a:srgbClr val="E0D6DE"/>
                </a:solidFill>
                <a:latin typeface="Anton" pitchFamily="34" charset="0"/>
                <a:ea typeface="Anton" pitchFamily="34" charset="-122"/>
                <a:cs typeface="Anton" pitchFamily="34" charset="-120"/>
              </a:rPr>
              <a:t>Recommendation</a:t>
            </a:r>
            <a:endParaRPr lang="en-US" sz="1350" dirty="0"/>
          </a:p>
        </p:txBody>
      </p:sp>
      <p:pic>
        <p:nvPicPr>
          <p:cNvPr id="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97120" y="3044725"/>
            <a:ext cx="652135" cy="652135"/>
          </a:xfrm>
          <a:prstGeom prst="rect">
            <a:avLst/>
          </a:prstGeom>
        </p:spPr>
      </p:pic>
      <p:sp>
        <p:nvSpPr>
          <p:cNvPr id="7" name="Text 2"/>
          <p:cNvSpPr/>
          <p:nvPr/>
        </p:nvSpPr>
        <p:spPr>
          <a:xfrm>
            <a:off x="8803678" y="5424203"/>
            <a:ext cx="1904234" cy="366826"/>
          </a:xfrm>
          <a:prstGeom prst="rect">
            <a:avLst/>
          </a:prstGeom>
          <a:noFill/>
          <a:ln/>
        </p:spPr>
        <p:txBody>
          <a:bodyPr wrap="none" lIns="0" tIns="0" rIns="0" bIns="0" rtlCol="0" anchor="t"/>
          <a:lstStyle/>
          <a:p>
            <a:pPr marL="0" indent="0" algn="ctr">
              <a:lnSpc>
                <a:spcPts val="1650"/>
              </a:lnSpc>
              <a:buNone/>
            </a:pPr>
            <a:r>
              <a:rPr lang="en-US" sz="1350" dirty="0">
                <a:solidFill>
                  <a:srgbClr val="E0D6DE"/>
                </a:solidFill>
                <a:latin typeface="Anton" pitchFamily="34" charset="0"/>
                <a:ea typeface="Anton" pitchFamily="34" charset="-122"/>
                <a:cs typeface="Anton" pitchFamily="34" charset="-120"/>
              </a:rPr>
              <a:t>K‑Means</a:t>
            </a:r>
            <a:endParaRPr lang="en-US" sz="1350" dirty="0"/>
          </a:p>
        </p:txBody>
      </p:sp>
      <p:pic>
        <p:nvPicPr>
          <p:cNvPr id="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0307" y="3044725"/>
            <a:ext cx="652135" cy="652135"/>
          </a:xfrm>
          <a:prstGeom prst="rect">
            <a:avLst/>
          </a:prstGeom>
        </p:spPr>
      </p:pic>
      <p:sp>
        <p:nvSpPr>
          <p:cNvPr id="9" name="Text 3"/>
          <p:cNvSpPr/>
          <p:nvPr/>
        </p:nvSpPr>
        <p:spPr>
          <a:xfrm>
            <a:off x="6416864" y="5424203"/>
            <a:ext cx="1904234" cy="366826"/>
          </a:xfrm>
          <a:prstGeom prst="rect">
            <a:avLst/>
          </a:prstGeom>
          <a:noFill/>
          <a:ln/>
        </p:spPr>
        <p:txBody>
          <a:bodyPr wrap="none" lIns="0" tIns="0" rIns="0" bIns="0" rtlCol="0" anchor="t"/>
          <a:lstStyle/>
          <a:p>
            <a:pPr marL="0" indent="0" algn="ctr">
              <a:lnSpc>
                <a:spcPts val="1650"/>
              </a:lnSpc>
              <a:buNone/>
            </a:pPr>
            <a:r>
              <a:rPr lang="en-US" sz="1350" dirty="0">
                <a:solidFill>
                  <a:srgbClr val="E0D6DE"/>
                </a:solidFill>
                <a:latin typeface="Anton" pitchFamily="34" charset="0"/>
                <a:ea typeface="Anton" pitchFamily="34" charset="-122"/>
                <a:cs typeface="Anton" pitchFamily="34" charset="-120"/>
              </a:rPr>
              <a:t>Digital Twin</a:t>
            </a:r>
            <a:endParaRPr lang="en-US" sz="1350" dirty="0"/>
          </a:p>
        </p:txBody>
      </p:sp>
      <p:pic>
        <p:nvPicPr>
          <p:cNvPr id="10"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23493" y="3044725"/>
            <a:ext cx="652135" cy="652135"/>
          </a:xfrm>
          <a:prstGeom prst="rect">
            <a:avLst/>
          </a:prstGeom>
        </p:spPr>
      </p:pic>
      <p:sp>
        <p:nvSpPr>
          <p:cNvPr id="11" name="Text 4"/>
          <p:cNvSpPr/>
          <p:nvPr/>
        </p:nvSpPr>
        <p:spPr>
          <a:xfrm>
            <a:off x="4030050" y="5424203"/>
            <a:ext cx="1904234" cy="366826"/>
          </a:xfrm>
          <a:prstGeom prst="rect">
            <a:avLst/>
          </a:prstGeom>
          <a:noFill/>
          <a:ln/>
        </p:spPr>
        <p:txBody>
          <a:bodyPr wrap="none" lIns="0" tIns="0" rIns="0" bIns="0" rtlCol="0" anchor="t"/>
          <a:lstStyle/>
          <a:p>
            <a:pPr marL="0" indent="0" algn="ctr">
              <a:lnSpc>
                <a:spcPts val="1650"/>
              </a:lnSpc>
              <a:buNone/>
            </a:pPr>
            <a:r>
              <a:rPr lang="en-US" sz="1350" dirty="0">
                <a:solidFill>
                  <a:srgbClr val="E0D6DE"/>
                </a:solidFill>
                <a:latin typeface="Anton" pitchFamily="34" charset="0"/>
                <a:ea typeface="Anton" pitchFamily="34" charset="-122"/>
                <a:cs typeface="Anton" pitchFamily="34" charset="-120"/>
              </a:rPr>
              <a:t>Preprocessing</a:t>
            </a:r>
            <a:endParaRPr lang="en-US" sz="1350" dirty="0"/>
          </a:p>
        </p:txBody>
      </p:sp>
      <p:pic>
        <p:nvPicPr>
          <p:cNvPr id="12"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23636" y="3044725"/>
            <a:ext cx="652135" cy="652135"/>
          </a:xfrm>
          <a:prstGeom prst="rect">
            <a:avLst/>
          </a:prstGeom>
        </p:spPr>
      </p:pic>
      <p:sp>
        <p:nvSpPr>
          <p:cNvPr id="13" name="Text 5"/>
          <p:cNvSpPr/>
          <p:nvPr/>
        </p:nvSpPr>
        <p:spPr>
          <a:xfrm>
            <a:off x="1591065" y="5424203"/>
            <a:ext cx="1904234" cy="366826"/>
          </a:xfrm>
          <a:prstGeom prst="rect">
            <a:avLst/>
          </a:prstGeom>
          <a:noFill/>
          <a:ln/>
        </p:spPr>
        <p:txBody>
          <a:bodyPr wrap="none" lIns="0" tIns="0" rIns="0" bIns="0" rtlCol="0" anchor="t"/>
          <a:lstStyle/>
          <a:p>
            <a:pPr marL="0" indent="0" algn="ctr">
              <a:lnSpc>
                <a:spcPts val="1650"/>
              </a:lnSpc>
              <a:buNone/>
            </a:pPr>
            <a:r>
              <a:rPr lang="en-US" sz="1350" dirty="0">
                <a:solidFill>
                  <a:srgbClr val="E0D6DE"/>
                </a:solidFill>
                <a:latin typeface="Anton" pitchFamily="34" charset="0"/>
                <a:ea typeface="Anton" pitchFamily="34" charset="-122"/>
                <a:cs typeface="Anton" pitchFamily="34" charset="-120"/>
              </a:rPr>
              <a:t>Data Collection</a:t>
            </a:r>
            <a:endParaRPr lang="en-US" sz="1350" dirty="0"/>
          </a:p>
        </p:txBody>
      </p:sp>
      <p:sp>
        <p:nvSpPr>
          <p:cNvPr id="14" name="Text 6"/>
          <p:cNvSpPr/>
          <p:nvPr/>
        </p:nvSpPr>
        <p:spPr>
          <a:xfrm>
            <a:off x="793790" y="682942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Fira Sans" pitchFamily="34" charset="0"/>
                <a:ea typeface="Fira Sans" pitchFamily="34" charset="-122"/>
                <a:cs typeface="Fira Sans" pitchFamily="34" charset="-120"/>
              </a:rPr>
              <a:t>Our systematic approach transforms raw behavioral data into intelligent recommendations through a multi-stage pipeline that creates digital twins and applies machine learning clustering for personalized content delivery.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130981" y="439460"/>
            <a:ext cx="3756660" cy="469463"/>
          </a:xfrm>
          <a:prstGeom prst="rect">
            <a:avLst/>
          </a:prstGeom>
          <a:noFill/>
          <a:ln/>
        </p:spPr>
        <p:txBody>
          <a:bodyPr wrap="none" lIns="0" tIns="0" rIns="0" bIns="0" rtlCol="0" anchor="t"/>
          <a:lstStyle/>
          <a:p>
            <a:pPr marL="0" indent="0" algn="l">
              <a:lnSpc>
                <a:spcPts val="3650"/>
              </a:lnSpc>
              <a:buNone/>
            </a:pPr>
            <a:r>
              <a:rPr lang="en-US" sz="2950" dirty="0">
                <a:solidFill>
                  <a:srgbClr val="FA95AF"/>
                </a:solidFill>
                <a:latin typeface="Anton" pitchFamily="34" charset="0"/>
                <a:ea typeface="Anton" pitchFamily="34" charset="-122"/>
                <a:cs typeface="Anton" pitchFamily="34" charset="-120"/>
              </a:rPr>
              <a:t>Results &amp; Performance</a:t>
            </a:r>
            <a:endParaRPr lang="en-US" sz="2950" dirty="0"/>
          </a:p>
        </p:txBody>
      </p:sp>
      <p:sp>
        <p:nvSpPr>
          <p:cNvPr id="3" name="Text 1"/>
          <p:cNvSpPr/>
          <p:nvPr/>
        </p:nvSpPr>
        <p:spPr>
          <a:xfrm>
            <a:off x="2130981" y="1157764"/>
            <a:ext cx="2212538" cy="234791"/>
          </a:xfrm>
          <a:prstGeom prst="rect">
            <a:avLst/>
          </a:prstGeom>
          <a:noFill/>
          <a:ln/>
        </p:spPr>
        <p:txBody>
          <a:bodyPr wrap="none" lIns="0" tIns="0" rIns="0" bIns="0" rtlCol="0" anchor="t"/>
          <a:lstStyle/>
          <a:p>
            <a:pPr marL="0" indent="0" algn="l">
              <a:lnSpc>
                <a:spcPts val="1800"/>
              </a:lnSpc>
              <a:buNone/>
            </a:pPr>
            <a:r>
              <a:rPr lang="en-US" sz="1450" dirty="0">
                <a:solidFill>
                  <a:srgbClr val="FA95AF"/>
                </a:solidFill>
                <a:latin typeface="Anton" pitchFamily="34" charset="0"/>
                <a:ea typeface="Anton" pitchFamily="34" charset="-122"/>
                <a:cs typeface="Anton" pitchFamily="34" charset="-120"/>
              </a:rPr>
              <a:t>Behavioral Clusters Identified</a:t>
            </a:r>
            <a:endParaRPr lang="en-US" sz="1450" dirty="0"/>
          </a:p>
        </p:txBody>
      </p:sp>
      <p:sp>
        <p:nvSpPr>
          <p:cNvPr id="4" name="Shape 2"/>
          <p:cNvSpPr/>
          <p:nvPr/>
        </p:nvSpPr>
        <p:spPr>
          <a:xfrm>
            <a:off x="2130981" y="1504474"/>
            <a:ext cx="5000863" cy="901541"/>
          </a:xfrm>
          <a:prstGeom prst="roundRect">
            <a:avLst>
              <a:gd name="adj" fmla="val 2500"/>
            </a:avLst>
          </a:prstGeom>
          <a:solidFill>
            <a:srgbClr val="1F1F1F"/>
          </a:solidFill>
          <a:ln w="15240">
            <a:solidFill>
              <a:srgbClr val="575757"/>
            </a:solidFill>
            <a:prstDash val="solid"/>
          </a:ln>
        </p:spPr>
      </p:sp>
      <p:sp>
        <p:nvSpPr>
          <p:cNvPr id="5" name="Shape 3"/>
          <p:cNvSpPr/>
          <p:nvPr/>
        </p:nvSpPr>
        <p:spPr>
          <a:xfrm>
            <a:off x="2146221" y="1519714"/>
            <a:ext cx="601028" cy="871061"/>
          </a:xfrm>
          <a:prstGeom prst="roundRect">
            <a:avLst>
              <a:gd name="adj" fmla="val 707"/>
            </a:avLst>
          </a:prstGeom>
          <a:solidFill>
            <a:srgbClr val="3E3E3E"/>
          </a:solidFill>
          <a:ln/>
        </p:spPr>
      </p:sp>
      <p:sp>
        <p:nvSpPr>
          <p:cNvPr id="6" name="Text 4"/>
          <p:cNvSpPr/>
          <p:nvPr/>
        </p:nvSpPr>
        <p:spPr>
          <a:xfrm>
            <a:off x="2333982" y="1814393"/>
            <a:ext cx="225385" cy="281702"/>
          </a:xfrm>
          <a:prstGeom prst="rect">
            <a:avLst/>
          </a:prstGeom>
          <a:noFill/>
          <a:ln/>
        </p:spPr>
        <p:txBody>
          <a:bodyPr wrap="none" lIns="0" tIns="0" rIns="0" bIns="0" rtlCol="0" anchor="t"/>
          <a:lstStyle/>
          <a:p>
            <a:pPr marL="0" indent="0" algn="l">
              <a:lnSpc>
                <a:spcPts val="1750"/>
              </a:lnSpc>
              <a:buNone/>
            </a:pPr>
            <a:r>
              <a:rPr lang="en-US" sz="1750" dirty="0">
                <a:solidFill>
                  <a:srgbClr val="E0D6DE"/>
                </a:solidFill>
                <a:latin typeface="Anton" pitchFamily="34" charset="0"/>
                <a:ea typeface="Anton" pitchFamily="34" charset="-122"/>
                <a:cs typeface="Anton" pitchFamily="34" charset="-120"/>
              </a:rPr>
              <a:t>1</a:t>
            </a:r>
            <a:endParaRPr lang="en-US" sz="1750" dirty="0"/>
          </a:p>
        </p:txBody>
      </p:sp>
      <p:sp>
        <p:nvSpPr>
          <p:cNvPr id="7" name="Text 5"/>
          <p:cNvSpPr/>
          <p:nvPr/>
        </p:nvSpPr>
        <p:spPr>
          <a:xfrm>
            <a:off x="2846784" y="1669971"/>
            <a:ext cx="1878330" cy="234791"/>
          </a:xfrm>
          <a:prstGeom prst="rect">
            <a:avLst/>
          </a:prstGeom>
          <a:noFill/>
          <a:ln/>
        </p:spPr>
        <p:txBody>
          <a:bodyPr wrap="none" lIns="0" tIns="0" rIns="0" bIns="0" rtlCol="0" anchor="t"/>
          <a:lstStyle/>
          <a:p>
            <a:pPr marL="0" indent="0" algn="l">
              <a:lnSpc>
                <a:spcPts val="1800"/>
              </a:lnSpc>
              <a:buNone/>
            </a:pPr>
            <a:r>
              <a:rPr lang="en-US" sz="1450" dirty="0">
                <a:solidFill>
                  <a:srgbClr val="E0D6DE"/>
                </a:solidFill>
                <a:latin typeface="Anton" pitchFamily="34" charset="0"/>
                <a:ea typeface="Anton" pitchFamily="34" charset="-122"/>
                <a:cs typeface="Anton" pitchFamily="34" charset="-120"/>
              </a:rPr>
              <a:t>Fast Scrollers</a:t>
            </a:r>
            <a:endParaRPr lang="en-US" sz="1450" dirty="0"/>
          </a:p>
        </p:txBody>
      </p:sp>
      <p:sp>
        <p:nvSpPr>
          <p:cNvPr id="8" name="Text 6"/>
          <p:cNvSpPr/>
          <p:nvPr/>
        </p:nvSpPr>
        <p:spPr>
          <a:xfrm>
            <a:off x="2846784" y="2004298"/>
            <a:ext cx="4119562" cy="199787"/>
          </a:xfrm>
          <a:prstGeom prst="rect">
            <a:avLst/>
          </a:prstGeom>
          <a:noFill/>
          <a:ln/>
        </p:spPr>
        <p:txBody>
          <a:bodyPr wrap="none" lIns="0" tIns="0" rIns="0" bIns="0" rtlCol="0" anchor="t"/>
          <a:lstStyle/>
          <a:p>
            <a:pPr marL="0" indent="0" algn="l">
              <a:lnSpc>
                <a:spcPts val="1550"/>
              </a:lnSpc>
              <a:buNone/>
            </a:pPr>
            <a:r>
              <a:rPr lang="en-US" sz="1150" dirty="0">
                <a:solidFill>
                  <a:srgbClr val="E0D6DE"/>
                </a:solidFill>
                <a:latin typeface="Fira Sans" pitchFamily="34" charset="0"/>
                <a:ea typeface="Fira Sans" pitchFamily="34" charset="-122"/>
                <a:cs typeface="Fira Sans" pitchFamily="34" charset="-120"/>
              </a:rPr>
              <a:t>Quick browsing patterns</a:t>
            </a:r>
            <a:endParaRPr lang="en-US" sz="1150" dirty="0"/>
          </a:p>
        </p:txBody>
      </p:sp>
      <p:sp>
        <p:nvSpPr>
          <p:cNvPr id="9" name="Shape 7"/>
          <p:cNvSpPr/>
          <p:nvPr/>
        </p:nvSpPr>
        <p:spPr>
          <a:xfrm>
            <a:off x="2130981" y="2505551"/>
            <a:ext cx="5000863" cy="901541"/>
          </a:xfrm>
          <a:prstGeom prst="roundRect">
            <a:avLst>
              <a:gd name="adj" fmla="val 2500"/>
            </a:avLst>
          </a:prstGeom>
          <a:solidFill>
            <a:srgbClr val="1F1F1F"/>
          </a:solidFill>
          <a:ln w="15240">
            <a:solidFill>
              <a:srgbClr val="575757"/>
            </a:solidFill>
            <a:prstDash val="solid"/>
          </a:ln>
        </p:spPr>
      </p:sp>
      <p:sp>
        <p:nvSpPr>
          <p:cNvPr id="10" name="Shape 8"/>
          <p:cNvSpPr/>
          <p:nvPr/>
        </p:nvSpPr>
        <p:spPr>
          <a:xfrm>
            <a:off x="2146221" y="2520791"/>
            <a:ext cx="601028" cy="871061"/>
          </a:xfrm>
          <a:prstGeom prst="roundRect">
            <a:avLst>
              <a:gd name="adj" fmla="val 707"/>
            </a:avLst>
          </a:prstGeom>
          <a:solidFill>
            <a:srgbClr val="3E3E3E"/>
          </a:solidFill>
          <a:ln/>
        </p:spPr>
      </p:sp>
      <p:sp>
        <p:nvSpPr>
          <p:cNvPr id="11" name="Text 9"/>
          <p:cNvSpPr/>
          <p:nvPr/>
        </p:nvSpPr>
        <p:spPr>
          <a:xfrm>
            <a:off x="2333982" y="2815471"/>
            <a:ext cx="225385" cy="281702"/>
          </a:xfrm>
          <a:prstGeom prst="rect">
            <a:avLst/>
          </a:prstGeom>
          <a:noFill/>
          <a:ln/>
        </p:spPr>
        <p:txBody>
          <a:bodyPr wrap="none" lIns="0" tIns="0" rIns="0" bIns="0" rtlCol="0" anchor="t"/>
          <a:lstStyle/>
          <a:p>
            <a:pPr marL="0" indent="0" algn="l">
              <a:lnSpc>
                <a:spcPts val="1750"/>
              </a:lnSpc>
              <a:buNone/>
            </a:pPr>
            <a:r>
              <a:rPr lang="en-US" sz="1750" dirty="0">
                <a:solidFill>
                  <a:srgbClr val="E0D6DE"/>
                </a:solidFill>
                <a:latin typeface="Anton" pitchFamily="34" charset="0"/>
                <a:ea typeface="Anton" pitchFamily="34" charset="-122"/>
                <a:cs typeface="Anton" pitchFamily="34" charset="-120"/>
              </a:rPr>
              <a:t>2</a:t>
            </a:r>
            <a:endParaRPr lang="en-US" sz="1750" dirty="0"/>
          </a:p>
        </p:txBody>
      </p:sp>
      <p:sp>
        <p:nvSpPr>
          <p:cNvPr id="12" name="Text 10"/>
          <p:cNvSpPr/>
          <p:nvPr/>
        </p:nvSpPr>
        <p:spPr>
          <a:xfrm>
            <a:off x="2846784" y="2671048"/>
            <a:ext cx="1878330" cy="234791"/>
          </a:xfrm>
          <a:prstGeom prst="rect">
            <a:avLst/>
          </a:prstGeom>
          <a:noFill/>
          <a:ln/>
        </p:spPr>
        <p:txBody>
          <a:bodyPr wrap="none" lIns="0" tIns="0" rIns="0" bIns="0" rtlCol="0" anchor="t"/>
          <a:lstStyle/>
          <a:p>
            <a:pPr marL="0" indent="0" algn="l">
              <a:lnSpc>
                <a:spcPts val="1800"/>
              </a:lnSpc>
              <a:buNone/>
            </a:pPr>
            <a:r>
              <a:rPr lang="en-US" sz="1450" dirty="0">
                <a:solidFill>
                  <a:srgbClr val="E0D6DE"/>
                </a:solidFill>
                <a:latin typeface="Anton" pitchFamily="34" charset="0"/>
                <a:ea typeface="Anton" pitchFamily="34" charset="-122"/>
                <a:cs typeface="Anton" pitchFamily="34" charset="-120"/>
              </a:rPr>
              <a:t>Tech/Education Lovers</a:t>
            </a:r>
            <a:endParaRPr lang="en-US" sz="1450" dirty="0"/>
          </a:p>
        </p:txBody>
      </p:sp>
      <p:sp>
        <p:nvSpPr>
          <p:cNvPr id="13" name="Text 11"/>
          <p:cNvSpPr/>
          <p:nvPr/>
        </p:nvSpPr>
        <p:spPr>
          <a:xfrm>
            <a:off x="2846784" y="3005376"/>
            <a:ext cx="4119562" cy="199787"/>
          </a:xfrm>
          <a:prstGeom prst="rect">
            <a:avLst/>
          </a:prstGeom>
          <a:noFill/>
          <a:ln/>
        </p:spPr>
        <p:txBody>
          <a:bodyPr wrap="none" lIns="0" tIns="0" rIns="0" bIns="0" rtlCol="0" anchor="t"/>
          <a:lstStyle/>
          <a:p>
            <a:pPr marL="0" indent="0" algn="l">
              <a:lnSpc>
                <a:spcPts val="1550"/>
              </a:lnSpc>
              <a:buNone/>
            </a:pPr>
            <a:r>
              <a:rPr lang="en-US" sz="1150" dirty="0">
                <a:solidFill>
                  <a:srgbClr val="E0D6DE"/>
                </a:solidFill>
                <a:latin typeface="Fira Sans" pitchFamily="34" charset="0"/>
                <a:ea typeface="Fira Sans" pitchFamily="34" charset="-122"/>
                <a:cs typeface="Fira Sans" pitchFamily="34" charset="-120"/>
              </a:rPr>
              <a:t>Learning-focused content</a:t>
            </a:r>
            <a:endParaRPr lang="en-US" sz="1150" dirty="0"/>
          </a:p>
        </p:txBody>
      </p:sp>
      <p:sp>
        <p:nvSpPr>
          <p:cNvPr id="14" name="Shape 12"/>
          <p:cNvSpPr/>
          <p:nvPr/>
        </p:nvSpPr>
        <p:spPr>
          <a:xfrm>
            <a:off x="2130981" y="3506629"/>
            <a:ext cx="5000863" cy="901541"/>
          </a:xfrm>
          <a:prstGeom prst="roundRect">
            <a:avLst>
              <a:gd name="adj" fmla="val 2500"/>
            </a:avLst>
          </a:prstGeom>
          <a:solidFill>
            <a:srgbClr val="1F1F1F"/>
          </a:solidFill>
          <a:ln w="15240">
            <a:solidFill>
              <a:srgbClr val="575757"/>
            </a:solidFill>
            <a:prstDash val="solid"/>
          </a:ln>
        </p:spPr>
      </p:sp>
      <p:sp>
        <p:nvSpPr>
          <p:cNvPr id="15" name="Shape 13"/>
          <p:cNvSpPr/>
          <p:nvPr/>
        </p:nvSpPr>
        <p:spPr>
          <a:xfrm>
            <a:off x="2146221" y="3521869"/>
            <a:ext cx="601028" cy="871061"/>
          </a:xfrm>
          <a:prstGeom prst="roundRect">
            <a:avLst>
              <a:gd name="adj" fmla="val 707"/>
            </a:avLst>
          </a:prstGeom>
          <a:solidFill>
            <a:srgbClr val="3E3E3E"/>
          </a:solidFill>
          <a:ln/>
        </p:spPr>
      </p:sp>
      <p:sp>
        <p:nvSpPr>
          <p:cNvPr id="16" name="Text 14"/>
          <p:cNvSpPr/>
          <p:nvPr/>
        </p:nvSpPr>
        <p:spPr>
          <a:xfrm>
            <a:off x="2333982" y="3816548"/>
            <a:ext cx="225385" cy="281702"/>
          </a:xfrm>
          <a:prstGeom prst="rect">
            <a:avLst/>
          </a:prstGeom>
          <a:noFill/>
          <a:ln/>
        </p:spPr>
        <p:txBody>
          <a:bodyPr wrap="none" lIns="0" tIns="0" rIns="0" bIns="0" rtlCol="0" anchor="t"/>
          <a:lstStyle/>
          <a:p>
            <a:pPr marL="0" indent="0" algn="l">
              <a:lnSpc>
                <a:spcPts val="1750"/>
              </a:lnSpc>
              <a:buNone/>
            </a:pPr>
            <a:r>
              <a:rPr lang="en-US" sz="1750" dirty="0">
                <a:solidFill>
                  <a:srgbClr val="E0D6DE"/>
                </a:solidFill>
                <a:latin typeface="Anton" pitchFamily="34" charset="0"/>
                <a:ea typeface="Anton" pitchFamily="34" charset="-122"/>
                <a:cs typeface="Anton" pitchFamily="34" charset="-120"/>
              </a:rPr>
              <a:t>3</a:t>
            </a:r>
            <a:endParaRPr lang="en-US" sz="1750" dirty="0"/>
          </a:p>
        </p:txBody>
      </p:sp>
      <p:sp>
        <p:nvSpPr>
          <p:cNvPr id="17" name="Text 15"/>
          <p:cNvSpPr/>
          <p:nvPr/>
        </p:nvSpPr>
        <p:spPr>
          <a:xfrm>
            <a:off x="2846784" y="3672126"/>
            <a:ext cx="1878330" cy="234791"/>
          </a:xfrm>
          <a:prstGeom prst="rect">
            <a:avLst/>
          </a:prstGeom>
          <a:noFill/>
          <a:ln/>
        </p:spPr>
        <p:txBody>
          <a:bodyPr wrap="none" lIns="0" tIns="0" rIns="0" bIns="0" rtlCol="0" anchor="t"/>
          <a:lstStyle/>
          <a:p>
            <a:pPr marL="0" indent="0" algn="l">
              <a:lnSpc>
                <a:spcPts val="1800"/>
              </a:lnSpc>
              <a:buNone/>
            </a:pPr>
            <a:r>
              <a:rPr lang="en-US" sz="1450" dirty="0">
                <a:solidFill>
                  <a:srgbClr val="E0D6DE"/>
                </a:solidFill>
                <a:latin typeface="Anton" pitchFamily="34" charset="0"/>
                <a:ea typeface="Anton" pitchFamily="34" charset="-122"/>
                <a:cs typeface="Anton" pitchFamily="34" charset="-120"/>
              </a:rPr>
              <a:t>Comedy Entertainment</a:t>
            </a:r>
            <a:endParaRPr lang="en-US" sz="1450" dirty="0"/>
          </a:p>
        </p:txBody>
      </p:sp>
      <p:sp>
        <p:nvSpPr>
          <p:cNvPr id="18" name="Text 16"/>
          <p:cNvSpPr/>
          <p:nvPr/>
        </p:nvSpPr>
        <p:spPr>
          <a:xfrm>
            <a:off x="2846784" y="4006453"/>
            <a:ext cx="4119562" cy="199787"/>
          </a:xfrm>
          <a:prstGeom prst="rect">
            <a:avLst/>
          </a:prstGeom>
          <a:noFill/>
          <a:ln/>
        </p:spPr>
        <p:txBody>
          <a:bodyPr wrap="none" lIns="0" tIns="0" rIns="0" bIns="0" rtlCol="0" anchor="t"/>
          <a:lstStyle/>
          <a:p>
            <a:pPr marL="0" indent="0" algn="l">
              <a:lnSpc>
                <a:spcPts val="1550"/>
              </a:lnSpc>
              <a:buNone/>
            </a:pPr>
            <a:r>
              <a:rPr lang="en-US" sz="1150" dirty="0">
                <a:solidFill>
                  <a:srgbClr val="E0D6DE"/>
                </a:solidFill>
                <a:latin typeface="Fira Sans" pitchFamily="34" charset="0"/>
                <a:ea typeface="Fira Sans" pitchFamily="34" charset="-122"/>
                <a:cs typeface="Fira Sans" pitchFamily="34" charset="-120"/>
              </a:rPr>
              <a:t>Humor and light content</a:t>
            </a:r>
            <a:endParaRPr lang="en-US" sz="1150" dirty="0"/>
          </a:p>
        </p:txBody>
      </p:sp>
      <p:sp>
        <p:nvSpPr>
          <p:cNvPr id="19" name="Shape 17"/>
          <p:cNvSpPr/>
          <p:nvPr/>
        </p:nvSpPr>
        <p:spPr>
          <a:xfrm>
            <a:off x="2130981" y="4507706"/>
            <a:ext cx="5000863" cy="901541"/>
          </a:xfrm>
          <a:prstGeom prst="roundRect">
            <a:avLst>
              <a:gd name="adj" fmla="val 2500"/>
            </a:avLst>
          </a:prstGeom>
          <a:solidFill>
            <a:srgbClr val="1F1F1F"/>
          </a:solidFill>
          <a:ln w="15240">
            <a:solidFill>
              <a:srgbClr val="575757"/>
            </a:solidFill>
            <a:prstDash val="solid"/>
          </a:ln>
        </p:spPr>
      </p:sp>
      <p:sp>
        <p:nvSpPr>
          <p:cNvPr id="20" name="Shape 18"/>
          <p:cNvSpPr/>
          <p:nvPr/>
        </p:nvSpPr>
        <p:spPr>
          <a:xfrm>
            <a:off x="2146221" y="4522946"/>
            <a:ext cx="601028" cy="871061"/>
          </a:xfrm>
          <a:prstGeom prst="roundRect">
            <a:avLst>
              <a:gd name="adj" fmla="val 707"/>
            </a:avLst>
          </a:prstGeom>
          <a:solidFill>
            <a:srgbClr val="3E3E3E"/>
          </a:solidFill>
          <a:ln/>
        </p:spPr>
      </p:sp>
      <p:sp>
        <p:nvSpPr>
          <p:cNvPr id="21" name="Text 19"/>
          <p:cNvSpPr/>
          <p:nvPr/>
        </p:nvSpPr>
        <p:spPr>
          <a:xfrm>
            <a:off x="2333982" y="4817626"/>
            <a:ext cx="225385" cy="281702"/>
          </a:xfrm>
          <a:prstGeom prst="rect">
            <a:avLst/>
          </a:prstGeom>
          <a:noFill/>
          <a:ln/>
        </p:spPr>
        <p:txBody>
          <a:bodyPr wrap="none" lIns="0" tIns="0" rIns="0" bIns="0" rtlCol="0" anchor="t"/>
          <a:lstStyle/>
          <a:p>
            <a:pPr marL="0" indent="0" algn="l">
              <a:lnSpc>
                <a:spcPts val="1750"/>
              </a:lnSpc>
              <a:buNone/>
            </a:pPr>
            <a:r>
              <a:rPr lang="en-US" sz="1750" dirty="0">
                <a:solidFill>
                  <a:srgbClr val="E0D6DE"/>
                </a:solidFill>
                <a:latin typeface="Anton" pitchFamily="34" charset="0"/>
                <a:ea typeface="Anton" pitchFamily="34" charset="-122"/>
                <a:cs typeface="Anton" pitchFamily="34" charset="-120"/>
              </a:rPr>
              <a:t>4</a:t>
            </a:r>
            <a:endParaRPr lang="en-US" sz="1750" dirty="0"/>
          </a:p>
        </p:txBody>
      </p:sp>
      <p:sp>
        <p:nvSpPr>
          <p:cNvPr id="22" name="Text 20"/>
          <p:cNvSpPr/>
          <p:nvPr/>
        </p:nvSpPr>
        <p:spPr>
          <a:xfrm>
            <a:off x="2846784" y="4673203"/>
            <a:ext cx="1931670" cy="234791"/>
          </a:xfrm>
          <a:prstGeom prst="rect">
            <a:avLst/>
          </a:prstGeom>
          <a:noFill/>
          <a:ln/>
        </p:spPr>
        <p:txBody>
          <a:bodyPr wrap="none" lIns="0" tIns="0" rIns="0" bIns="0" rtlCol="0" anchor="t"/>
          <a:lstStyle/>
          <a:p>
            <a:pPr marL="0" indent="0" algn="l">
              <a:lnSpc>
                <a:spcPts val="1800"/>
              </a:lnSpc>
              <a:buNone/>
            </a:pPr>
            <a:r>
              <a:rPr lang="en-US" sz="1450" dirty="0">
                <a:solidFill>
                  <a:srgbClr val="E0D6DE"/>
                </a:solidFill>
                <a:latin typeface="Anton" pitchFamily="34" charset="0"/>
                <a:ea typeface="Anton" pitchFamily="34" charset="-122"/>
                <a:cs typeface="Anton" pitchFamily="34" charset="-120"/>
              </a:rPr>
              <a:t>Emotional Story Watchers</a:t>
            </a:r>
            <a:endParaRPr lang="en-US" sz="1450" dirty="0"/>
          </a:p>
        </p:txBody>
      </p:sp>
      <p:sp>
        <p:nvSpPr>
          <p:cNvPr id="23" name="Text 21"/>
          <p:cNvSpPr/>
          <p:nvPr/>
        </p:nvSpPr>
        <p:spPr>
          <a:xfrm>
            <a:off x="2846784" y="5007531"/>
            <a:ext cx="4119562" cy="199787"/>
          </a:xfrm>
          <a:prstGeom prst="rect">
            <a:avLst/>
          </a:prstGeom>
          <a:noFill/>
          <a:ln/>
        </p:spPr>
        <p:txBody>
          <a:bodyPr wrap="none" lIns="0" tIns="0" rIns="0" bIns="0" rtlCol="0" anchor="t"/>
          <a:lstStyle/>
          <a:p>
            <a:pPr marL="0" indent="0" algn="l">
              <a:lnSpc>
                <a:spcPts val="1550"/>
              </a:lnSpc>
              <a:buNone/>
            </a:pPr>
            <a:r>
              <a:rPr lang="en-US" sz="1150" dirty="0">
                <a:solidFill>
                  <a:srgbClr val="E0D6DE"/>
                </a:solidFill>
                <a:latin typeface="Fira Sans" pitchFamily="34" charset="0"/>
                <a:ea typeface="Fira Sans" pitchFamily="34" charset="-122"/>
                <a:cs typeface="Fira Sans" pitchFamily="34" charset="-120"/>
              </a:rPr>
              <a:t>Narrative-driven videos</a:t>
            </a:r>
            <a:endParaRPr lang="en-US" sz="1150" dirty="0"/>
          </a:p>
        </p:txBody>
      </p:sp>
      <p:sp>
        <p:nvSpPr>
          <p:cNvPr id="24" name="Shape 22"/>
          <p:cNvSpPr/>
          <p:nvPr/>
        </p:nvSpPr>
        <p:spPr>
          <a:xfrm>
            <a:off x="2130981" y="5508784"/>
            <a:ext cx="5000863" cy="901541"/>
          </a:xfrm>
          <a:prstGeom prst="roundRect">
            <a:avLst>
              <a:gd name="adj" fmla="val 2500"/>
            </a:avLst>
          </a:prstGeom>
          <a:solidFill>
            <a:srgbClr val="1F1F1F"/>
          </a:solidFill>
          <a:ln w="15240">
            <a:solidFill>
              <a:srgbClr val="575757"/>
            </a:solidFill>
            <a:prstDash val="solid"/>
          </a:ln>
        </p:spPr>
      </p:sp>
      <p:sp>
        <p:nvSpPr>
          <p:cNvPr id="25" name="Shape 23"/>
          <p:cNvSpPr/>
          <p:nvPr/>
        </p:nvSpPr>
        <p:spPr>
          <a:xfrm>
            <a:off x="2146221" y="5524024"/>
            <a:ext cx="601028" cy="871061"/>
          </a:xfrm>
          <a:prstGeom prst="roundRect">
            <a:avLst>
              <a:gd name="adj" fmla="val 707"/>
            </a:avLst>
          </a:prstGeom>
          <a:solidFill>
            <a:srgbClr val="3E3E3E"/>
          </a:solidFill>
          <a:ln/>
        </p:spPr>
      </p:sp>
      <p:sp>
        <p:nvSpPr>
          <p:cNvPr id="26" name="Text 24"/>
          <p:cNvSpPr/>
          <p:nvPr/>
        </p:nvSpPr>
        <p:spPr>
          <a:xfrm>
            <a:off x="2333982" y="5818703"/>
            <a:ext cx="225385" cy="281702"/>
          </a:xfrm>
          <a:prstGeom prst="rect">
            <a:avLst/>
          </a:prstGeom>
          <a:noFill/>
          <a:ln/>
        </p:spPr>
        <p:txBody>
          <a:bodyPr wrap="none" lIns="0" tIns="0" rIns="0" bIns="0" rtlCol="0" anchor="t"/>
          <a:lstStyle/>
          <a:p>
            <a:pPr marL="0" indent="0" algn="l">
              <a:lnSpc>
                <a:spcPts val="1750"/>
              </a:lnSpc>
              <a:buNone/>
            </a:pPr>
            <a:r>
              <a:rPr lang="en-US" sz="1750" dirty="0">
                <a:solidFill>
                  <a:srgbClr val="E0D6DE"/>
                </a:solidFill>
                <a:latin typeface="Anton" pitchFamily="34" charset="0"/>
                <a:ea typeface="Anton" pitchFamily="34" charset="-122"/>
                <a:cs typeface="Anton" pitchFamily="34" charset="-120"/>
              </a:rPr>
              <a:t>5</a:t>
            </a:r>
            <a:endParaRPr lang="en-US" sz="1750" dirty="0"/>
          </a:p>
        </p:txBody>
      </p:sp>
      <p:sp>
        <p:nvSpPr>
          <p:cNvPr id="27" name="Text 25"/>
          <p:cNvSpPr/>
          <p:nvPr/>
        </p:nvSpPr>
        <p:spPr>
          <a:xfrm>
            <a:off x="2846784" y="5674281"/>
            <a:ext cx="1878330" cy="234791"/>
          </a:xfrm>
          <a:prstGeom prst="rect">
            <a:avLst/>
          </a:prstGeom>
          <a:noFill/>
          <a:ln/>
        </p:spPr>
        <p:txBody>
          <a:bodyPr wrap="none" lIns="0" tIns="0" rIns="0" bIns="0" rtlCol="0" anchor="t"/>
          <a:lstStyle/>
          <a:p>
            <a:pPr marL="0" indent="0" algn="l">
              <a:lnSpc>
                <a:spcPts val="1800"/>
              </a:lnSpc>
              <a:buNone/>
            </a:pPr>
            <a:r>
              <a:rPr lang="en-US" sz="1450" dirty="0">
                <a:solidFill>
                  <a:srgbClr val="E0D6DE"/>
                </a:solidFill>
                <a:latin typeface="Anton" pitchFamily="34" charset="0"/>
                <a:ea typeface="Anton" pitchFamily="34" charset="-122"/>
                <a:cs typeface="Anton" pitchFamily="34" charset="-120"/>
              </a:rPr>
              <a:t>Late-Night Bingers</a:t>
            </a:r>
            <a:endParaRPr lang="en-US" sz="1450" dirty="0"/>
          </a:p>
        </p:txBody>
      </p:sp>
      <p:sp>
        <p:nvSpPr>
          <p:cNvPr id="28" name="Text 26"/>
          <p:cNvSpPr/>
          <p:nvPr/>
        </p:nvSpPr>
        <p:spPr>
          <a:xfrm>
            <a:off x="2846784" y="6008608"/>
            <a:ext cx="4119562" cy="199787"/>
          </a:xfrm>
          <a:prstGeom prst="rect">
            <a:avLst/>
          </a:prstGeom>
          <a:noFill/>
          <a:ln/>
        </p:spPr>
        <p:txBody>
          <a:bodyPr wrap="none" lIns="0" tIns="0" rIns="0" bIns="0" rtlCol="0" anchor="t"/>
          <a:lstStyle/>
          <a:p>
            <a:pPr marL="0" indent="0" algn="l">
              <a:lnSpc>
                <a:spcPts val="1550"/>
              </a:lnSpc>
              <a:buNone/>
            </a:pPr>
            <a:r>
              <a:rPr lang="en-US" sz="1150" dirty="0">
                <a:solidFill>
                  <a:srgbClr val="E0D6DE"/>
                </a:solidFill>
                <a:latin typeface="Fira Sans" pitchFamily="34" charset="0"/>
                <a:ea typeface="Fira Sans" pitchFamily="34" charset="-122"/>
                <a:cs typeface="Fira Sans" pitchFamily="34" charset="-120"/>
              </a:rPr>
              <a:t>Extended viewing sessions</a:t>
            </a:r>
            <a:endParaRPr lang="en-US" sz="1150" dirty="0"/>
          </a:p>
        </p:txBody>
      </p:sp>
      <p:pic>
        <p:nvPicPr>
          <p:cNvPr id="29" name="Image 0" descr="preencoded.png"/>
          <p:cNvPicPr>
            <a:picLocks noChangeAspect="1"/>
          </p:cNvPicPr>
          <p:nvPr/>
        </p:nvPicPr>
        <p:blipFill>
          <a:blip r:embed="rId3"/>
          <a:stretch>
            <a:fillRect/>
          </a:stretch>
        </p:blipFill>
        <p:spPr>
          <a:xfrm>
            <a:off x="7505938" y="1170146"/>
            <a:ext cx="5000863" cy="5000863"/>
          </a:xfrm>
          <a:prstGeom prst="rect">
            <a:avLst/>
          </a:prstGeom>
        </p:spPr>
      </p:pic>
      <p:sp>
        <p:nvSpPr>
          <p:cNvPr id="30" name="Text 27"/>
          <p:cNvSpPr/>
          <p:nvPr/>
        </p:nvSpPr>
        <p:spPr>
          <a:xfrm>
            <a:off x="7505938" y="6282928"/>
            <a:ext cx="1878330" cy="234791"/>
          </a:xfrm>
          <a:prstGeom prst="rect">
            <a:avLst/>
          </a:prstGeom>
          <a:noFill/>
          <a:ln/>
        </p:spPr>
        <p:txBody>
          <a:bodyPr wrap="none" lIns="0" tIns="0" rIns="0" bIns="0" rtlCol="0" anchor="t"/>
          <a:lstStyle/>
          <a:p>
            <a:pPr marL="0" indent="0" algn="l">
              <a:lnSpc>
                <a:spcPts val="1800"/>
              </a:lnSpc>
              <a:buNone/>
            </a:pPr>
            <a:r>
              <a:rPr lang="en-US" sz="1450" dirty="0">
                <a:solidFill>
                  <a:srgbClr val="FA95AF"/>
                </a:solidFill>
                <a:latin typeface="Anton" pitchFamily="34" charset="0"/>
                <a:ea typeface="Anton" pitchFamily="34" charset="-122"/>
                <a:cs typeface="Anton" pitchFamily="34" charset="-120"/>
              </a:rPr>
              <a:t>Improved Metrics</a:t>
            </a:r>
            <a:endParaRPr lang="en-US" sz="1450" dirty="0"/>
          </a:p>
        </p:txBody>
      </p:sp>
      <p:sp>
        <p:nvSpPr>
          <p:cNvPr id="31" name="Text 28"/>
          <p:cNvSpPr/>
          <p:nvPr/>
        </p:nvSpPr>
        <p:spPr>
          <a:xfrm>
            <a:off x="7505938" y="6617256"/>
            <a:ext cx="5000863" cy="999256"/>
          </a:xfrm>
          <a:prstGeom prst="rect">
            <a:avLst/>
          </a:prstGeom>
          <a:noFill/>
          <a:ln/>
        </p:spPr>
        <p:txBody>
          <a:bodyPr wrap="square" lIns="0" tIns="0" rIns="0" bIns="0" rtlCol="0" anchor="t"/>
          <a:lstStyle/>
          <a:p>
            <a:pPr marL="342900" indent="-342900" algn="l">
              <a:lnSpc>
                <a:spcPts val="1550"/>
              </a:lnSpc>
              <a:buSzPct val="100000"/>
              <a:buChar char="•"/>
            </a:pPr>
            <a:r>
              <a:rPr lang="en-US" sz="1150" dirty="0">
                <a:solidFill>
                  <a:srgbClr val="E0D6DE"/>
                </a:solidFill>
                <a:latin typeface="Fira Sans" pitchFamily="34" charset="0"/>
                <a:ea typeface="Fira Sans" pitchFamily="34" charset="-122"/>
                <a:cs typeface="Fira Sans" pitchFamily="34" charset="-120"/>
              </a:rPr>
              <a:t>More relevant reel recommendations</a:t>
            </a:r>
            <a:endParaRPr lang="en-US" sz="1150" dirty="0"/>
          </a:p>
          <a:p>
            <a:pPr marL="342900" indent="-342900" algn="l">
              <a:lnSpc>
                <a:spcPts val="1550"/>
              </a:lnSpc>
              <a:buSzPct val="100000"/>
              <a:buChar char="•"/>
            </a:pPr>
            <a:r>
              <a:rPr lang="en-US" sz="1150" dirty="0">
                <a:solidFill>
                  <a:srgbClr val="E0D6DE"/>
                </a:solidFill>
                <a:latin typeface="Fira Sans" pitchFamily="34" charset="0"/>
                <a:ea typeface="Fira Sans" pitchFamily="34" charset="-122"/>
                <a:cs typeface="Fira Sans" pitchFamily="34" charset="-120"/>
              </a:rPr>
              <a:t>Faster content discovery</a:t>
            </a:r>
            <a:endParaRPr lang="en-US" sz="1150" dirty="0"/>
          </a:p>
          <a:p>
            <a:pPr marL="342900" indent="-342900" algn="l">
              <a:lnSpc>
                <a:spcPts val="1550"/>
              </a:lnSpc>
              <a:buSzPct val="100000"/>
              <a:buChar char="•"/>
            </a:pPr>
            <a:r>
              <a:rPr lang="en-US" sz="1150" dirty="0">
                <a:solidFill>
                  <a:srgbClr val="E0D6DE"/>
                </a:solidFill>
                <a:latin typeface="Fira Sans" pitchFamily="34" charset="0"/>
                <a:ea typeface="Fira Sans" pitchFamily="34" charset="-122"/>
                <a:cs typeface="Fira Sans" pitchFamily="34" charset="-120"/>
              </a:rPr>
              <a:t>Higher save and replay rates</a:t>
            </a:r>
            <a:endParaRPr lang="en-US" sz="1150" dirty="0"/>
          </a:p>
          <a:p>
            <a:pPr marL="342900" indent="-342900" algn="l">
              <a:lnSpc>
                <a:spcPts val="1550"/>
              </a:lnSpc>
              <a:buSzPct val="100000"/>
              <a:buChar char="•"/>
            </a:pPr>
            <a:r>
              <a:rPr lang="en-US" sz="1150" dirty="0">
                <a:solidFill>
                  <a:srgbClr val="E0D6DE"/>
                </a:solidFill>
                <a:latin typeface="Fira Sans" pitchFamily="34" charset="0"/>
                <a:ea typeface="Fira Sans" pitchFamily="34" charset="-122"/>
                <a:cs typeface="Fira Sans" pitchFamily="34" charset="-120"/>
              </a:rPr>
              <a:t>Increased user engagement</a:t>
            </a:r>
            <a:endParaRPr lang="en-US" sz="1150" dirty="0"/>
          </a:p>
          <a:p>
            <a:pPr marL="342900" indent="-342900" algn="l">
              <a:lnSpc>
                <a:spcPts val="1550"/>
              </a:lnSpc>
              <a:buSzPct val="100000"/>
              <a:buChar char="•"/>
            </a:pPr>
            <a:r>
              <a:rPr lang="en-US" sz="1150" dirty="0">
                <a:solidFill>
                  <a:srgbClr val="E0D6DE"/>
                </a:solidFill>
                <a:latin typeface="Fira Sans" pitchFamily="34" charset="0"/>
                <a:ea typeface="Fira Sans" pitchFamily="34" charset="-122"/>
                <a:cs typeface="Fira Sans" pitchFamily="34" charset="-120"/>
              </a:rPr>
              <a:t>Better watch time retention</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698</Words>
  <Application>Microsoft Office PowerPoint</Application>
  <PresentationFormat>Custom</PresentationFormat>
  <Paragraphs>125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Anton Light</vt:lpstr>
      <vt:lpstr>Fira Sans</vt:lpstr>
      <vt:lpstr>Anton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mounika reddy</dc:creator>
  <cp:lastModifiedBy>K.Tanuja Sri</cp:lastModifiedBy>
  <cp:revision>2</cp:revision>
  <dcterms:created xsi:type="dcterms:W3CDTF">2026-01-28T06:49:12Z</dcterms:created>
  <dcterms:modified xsi:type="dcterms:W3CDTF">2026-01-29T10:21:14Z</dcterms:modified>
</cp:coreProperties>
</file>